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8"/>
  </p:notesMasterIdLst>
  <p:sldIdLst>
    <p:sldId id="256" r:id="rId2"/>
    <p:sldId id="431" r:id="rId3"/>
    <p:sldId id="434" r:id="rId4"/>
    <p:sldId id="432" r:id="rId5"/>
    <p:sldId id="433" r:id="rId6"/>
    <p:sldId id="435" r:id="rId7"/>
    <p:sldId id="436" r:id="rId8"/>
    <p:sldId id="257" r:id="rId9"/>
    <p:sldId id="258" r:id="rId10"/>
    <p:sldId id="259" r:id="rId11"/>
    <p:sldId id="260" r:id="rId12"/>
    <p:sldId id="261" r:id="rId13"/>
    <p:sldId id="262" r:id="rId14"/>
    <p:sldId id="442" r:id="rId15"/>
    <p:sldId id="264" r:id="rId16"/>
    <p:sldId id="279" r:id="rId17"/>
    <p:sldId id="280" r:id="rId18"/>
    <p:sldId id="427" r:id="rId19"/>
    <p:sldId id="277" r:id="rId20"/>
    <p:sldId id="403" r:id="rId21"/>
    <p:sldId id="284" r:id="rId22"/>
    <p:sldId id="285" r:id="rId23"/>
    <p:sldId id="444" r:id="rId24"/>
    <p:sldId id="286" r:id="rId25"/>
    <p:sldId id="443" r:id="rId26"/>
    <p:sldId id="287" r:id="rId27"/>
    <p:sldId id="290" r:id="rId28"/>
    <p:sldId id="291" r:id="rId29"/>
    <p:sldId id="293" r:id="rId30"/>
    <p:sldId id="445" r:id="rId31"/>
    <p:sldId id="294" r:id="rId32"/>
    <p:sldId id="300" r:id="rId33"/>
    <p:sldId id="313" r:id="rId34"/>
    <p:sldId id="314" r:id="rId35"/>
    <p:sldId id="316" r:id="rId36"/>
    <p:sldId id="265" r:id="rId37"/>
    <p:sldId id="266" r:id="rId38"/>
    <p:sldId id="275" r:id="rId39"/>
    <p:sldId id="440" r:id="rId40"/>
    <p:sldId id="271" r:id="rId41"/>
    <p:sldId id="272" r:id="rId42"/>
    <p:sldId id="411" r:id="rId43"/>
    <p:sldId id="438" r:id="rId44"/>
    <p:sldId id="439" r:id="rId45"/>
    <p:sldId id="441" r:id="rId46"/>
    <p:sldId id="346" r:id="rId4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E3D6B4-83C0-056D-8E13-3F23307FEE19}" v="1" dt="2025-10-15T03:50:37.062"/>
  </p1510:revLst>
</p1510:revInfo>
</file>

<file path=ppt/tableStyles.xml><?xml version="1.0" encoding="utf-8"?>
<a:tblStyleLst xmlns:a="http://schemas.openxmlformats.org/drawingml/2006/main" def="{A8555C19-C3CE-40DF-9406-78DCFAF73910}">
  <a:tblStyle styleId="{A8555C19-C3CE-40DF-9406-78DCFAF739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rfali" userId="S::fabioo1@insper.edu.br::3730b7a9-9dee-4645-b6eb-7377d594d9d3" providerId="AD" clId="Web-{A4E3D6B4-83C0-056D-8E13-3F23307FEE19}"/>
    <pc:docChg chg="modSld">
      <pc:chgData name="Fabio Orfali" userId="S::fabioo1@insper.edu.br::3730b7a9-9dee-4645-b6eb-7377d594d9d3" providerId="AD" clId="Web-{A4E3D6B4-83C0-056D-8E13-3F23307FEE19}" dt="2025-10-15T03:50:37.062" v="0" actId="1076"/>
      <pc:docMkLst>
        <pc:docMk/>
      </pc:docMkLst>
      <pc:sldChg chg="modSp">
        <pc:chgData name="Fabio Orfali" userId="S::fabioo1@insper.edu.br::3730b7a9-9dee-4645-b6eb-7377d594d9d3" providerId="AD" clId="Web-{A4E3D6B4-83C0-056D-8E13-3F23307FEE19}" dt="2025-10-15T03:50:37.062" v="0" actId="1076"/>
        <pc:sldMkLst>
          <pc:docMk/>
          <pc:sldMk cId="0" sldId="284"/>
        </pc:sldMkLst>
        <pc:picChg chg="mod">
          <ac:chgData name="Fabio Orfali" userId="S::fabioo1@insper.edu.br::3730b7a9-9dee-4645-b6eb-7377d594d9d3" providerId="AD" clId="Web-{A4E3D6B4-83C0-056D-8E13-3F23307FEE19}" dt="2025-10-15T03:50:37.062" v="0" actId="1076"/>
          <ac:picMkLst>
            <pc:docMk/>
            <pc:sldMk cId="0" sldId="284"/>
            <ac:picMk id="29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nyingw/future-of-gaming-rasterization-vs-ray-tracing-vs-path-tracing-32b334510f1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9b8c33d4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9b8c33d4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f9b8c33d46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b8c33d4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9b8c33d4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https://medium.com/@junyingw/future-of-gaming-rasterization-vs-ray-tracing-vs-path-tracing-32b334510f1f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9b8c33d46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9b8c33d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9b8c33d4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9b8c33d46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42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b8c33d4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b8c33d4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9b8c33d46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9b8c33d46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9b8c33d46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9b8c33d46_0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35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8c33d4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b8c33d4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9b8c33d4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06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b8c33d4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9b8c33d4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f9b8c33d46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9b8c33d4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9b8c33d4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f9b8c33d4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1287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9b8c33d4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9b8c33d46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f9b8c33d46_0_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9b8c33d4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9b8c33d4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f9b8c33d46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9b8c33d46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9b8c33d46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9b8c33d46_0_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b8c33d4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9b8c33d4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9b8c33d46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>
          <a:extLst>
            <a:ext uri="{FF2B5EF4-FFF2-40B4-BE49-F238E27FC236}">
              <a16:creationId xmlns:a16="http://schemas.microsoft.com/office/drawing/2014/main" id="{8B0C4C79-5ECE-A05C-0972-609E1F5C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>
            <a:extLst>
              <a:ext uri="{FF2B5EF4-FFF2-40B4-BE49-F238E27FC236}">
                <a16:creationId xmlns:a16="http://schemas.microsoft.com/office/drawing/2014/main" id="{88F0F5F6-AEA8-6CB0-CB41-594F5BCC0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>
            <a:extLst>
              <a:ext uri="{FF2B5EF4-FFF2-40B4-BE49-F238E27FC236}">
                <a16:creationId xmlns:a16="http://schemas.microsoft.com/office/drawing/2014/main" id="{ECDFF926-C94B-4CC5-B412-0DF490FC3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f9b8c33d46_0_504:notes">
            <a:extLst>
              <a:ext uri="{FF2B5EF4-FFF2-40B4-BE49-F238E27FC236}">
                <a16:creationId xmlns:a16="http://schemas.microsoft.com/office/drawing/2014/main" id="{F628F3EA-C175-5091-F8A1-FA76A2D6F9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3670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944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f9b8c33d46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b8c33d46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9b8c33d46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9b8c33d46_0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f9b8c33d46_0_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b8c33d46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9b8c33d46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gf9b8c33d46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e391e9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e391e9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fae391e9f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e391e9f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e391e9f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if(</a:t>
            </a:r>
            <a:r>
              <a:rPr lang="en-US" err="1"/>
              <a:t>hitable_list</a:t>
            </a:r>
            <a:r>
              <a:rPr lang="en-US"/>
              <a:t>(r, 0.0, 10000.0,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0.5*(rec.normal+vec3(1.0));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rand(float co){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tmp</a:t>
            </a:r>
            <a:r>
              <a:rPr lang="en-US"/>
              <a:t> = vec2( sin(co*12.9898),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sin(co*78.233));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tmp</a:t>
            </a:r>
            <a:r>
              <a:rPr lang="en-US"/>
              <a:t> * vec2(43758.5453, 72649.2791));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rand(s)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fae391e9f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ae391e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ae391e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ae391e9fa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947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e391e9f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e391e9f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50" b="1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Shadow Acne</a:t>
            </a:r>
            <a:endParaRPr sz="1350" b="1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fae391e9fa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91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203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082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045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371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5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48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07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youtube.com/watch?v=Qz0KTGYJtUk&#8203;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pufundamentals.org/webgpu/lessons/webgpu-wgs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.github.io/tour-of-wgsl/" TargetMode="External"/><Relationship Id="rId4" Type="http://schemas.openxmlformats.org/officeDocument/2006/relationships/hyperlink" Target="https://www.w3.org/TR/WGS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5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bebra.itch.io/raytraci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bb/raytracing-wgsl-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bebra.itch.io/multiple-species-physaru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ytracing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en-BR" sz="1650"/>
              <a:t>WGSL &amp; Raytracing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Alguns Livros Interessantes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2" y="838975"/>
            <a:ext cx="6679324" cy="45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Onde Ray Tracing é usado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429875" y="5010450"/>
            <a:ext cx="7460400" cy="5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"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frames in </a:t>
            </a: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Monsters University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took a reported 29 hours each"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fonte: Future of Gaming : Rasterization vs Ray Tracing vs Path Tracing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l="10997" r="14697"/>
          <a:stretch/>
        </p:blipFill>
        <p:spPr>
          <a:xfrm>
            <a:off x="429875" y="2936125"/>
            <a:ext cx="3685115" cy="20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429881" y="2516287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Toy Story 4 (offline)</a:t>
            </a:r>
            <a:endParaRPr sz="2100" b="1"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66" y="2936125"/>
            <a:ext cx="3685110" cy="207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4827274" y="2516275"/>
            <a:ext cx="354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Resident Evil Village (realtime)</a:t>
            </a:r>
            <a:endParaRPr sz="2100" b="1"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8079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600"/>
              </a:spcAft>
            </a:pPr>
            <a:r>
              <a:rPr lang="pt-BR" sz="1800" noProof="0" dirty="0"/>
              <a:t>Ray </a:t>
            </a:r>
            <a:r>
              <a:rPr lang="pt-BR" sz="1800" noProof="0" dirty="0" err="1"/>
              <a:t>Tracing</a:t>
            </a:r>
            <a:r>
              <a:rPr lang="pt-BR" sz="1800" noProof="0" dirty="0"/>
              <a:t> é computacionalmente “muito pesado</a:t>
            </a:r>
            <a:r>
              <a:rPr lang="pt-BR" sz="1800" dirty="0"/>
              <a:t>”.</a:t>
            </a:r>
            <a:r>
              <a:rPr lang="pt-BR" sz="1800" noProof="0" dirty="0"/>
              <a:t> </a:t>
            </a:r>
            <a:r>
              <a:rPr lang="pt-BR" sz="1800" dirty="0"/>
              <a:t>Contudo</a:t>
            </a:r>
            <a:r>
              <a:rPr lang="pt-BR" sz="1800" noProof="0" dirty="0"/>
              <a:t>, com os avanços em recursos computacionais, </a:t>
            </a:r>
            <a:r>
              <a:rPr lang="pt-BR" sz="1800" dirty="0"/>
              <a:t>essa</a:t>
            </a:r>
            <a:r>
              <a:rPr lang="pt-BR" sz="1800" noProof="0" dirty="0"/>
              <a:t> técnica está se tornando viável até para aplicações em tempo real.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Filmes/Animações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Softwares de modelagem 3D: Blender / Maya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Jogos: Reflexos / Sombras / AO / </a:t>
            </a:r>
            <a:r>
              <a:rPr lang="pt-BR" sz="1800" dirty="0" err="1"/>
              <a:t>Lightmaps</a:t>
            </a:r>
            <a:endParaRPr lang="pt-BR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15327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>
                <a:latin typeface="Arial"/>
                <a:ea typeface="Arial"/>
                <a:cs typeface="Arial"/>
                <a:sym typeface="Arial"/>
              </a:rPr>
              <a:t>Um Path Tracer é um método de renderização baseada em Monte Carlo para produzir imagens de cenas tridimensionais. O livro de referência usa na prática Path Tracer.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25" y="2286225"/>
            <a:ext cx="3916899" cy="29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677825" y="5408925"/>
            <a:ext cx="66648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</a:t>
            </a:r>
            <a:r>
              <a:rPr lang="en-BR" sz="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R" sz="900">
                <a:solidFill>
                  <a:schemeClr val="dk1"/>
                </a:solidFill>
              </a:rPr>
              <a:t>https://github.com/YurongYou/Monte-Carlo-Path-Tracer</a:t>
            </a:r>
            <a:endParaRPr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Projeto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Vocês irão desenvolver um Path </a:t>
            </a:r>
            <a:r>
              <a:rPr lang="pt-BR" noProof="0" err="1"/>
              <a:t>Tracer</a:t>
            </a:r>
            <a:r>
              <a:rPr lang="pt-BR" noProof="0"/>
              <a:t>, baseado na proposta do livro texto, em WGSL.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2" name="Picture 1" descr="A group of colorful balls&#10;&#10;Description automatically generated">
            <a:extLst>
              <a:ext uri="{FF2B5EF4-FFF2-40B4-BE49-F238E27FC236}">
                <a16:creationId xmlns:a16="http://schemas.microsoft.com/office/drawing/2014/main" id="{C754B7FC-FD0D-5E5E-1E8E-8DCD33A9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52" y="2130406"/>
            <a:ext cx="2621979" cy="2621122"/>
          </a:xfrm>
          <a:prstGeom prst="rect">
            <a:avLst/>
          </a:prstGeom>
        </p:spPr>
      </p:pic>
      <p:pic>
        <p:nvPicPr>
          <p:cNvPr id="3" name="Picture 2" descr="A group of colorful lights&#10;&#10;Description automatically generated">
            <a:extLst>
              <a:ext uri="{FF2B5EF4-FFF2-40B4-BE49-F238E27FC236}">
                <a16:creationId xmlns:a16="http://schemas.microsoft.com/office/drawing/2014/main" id="{E7D56E39-94AE-BAE1-5859-F846AC9D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25" y="2130407"/>
            <a:ext cx="2621978" cy="2621121"/>
          </a:xfrm>
          <a:prstGeom prst="rect">
            <a:avLst/>
          </a:prstGeom>
        </p:spPr>
      </p:pic>
      <p:pic>
        <p:nvPicPr>
          <p:cNvPr id="4" name="Picture 3" descr="A group of colorful objects&#10;&#10;Description automatically generated">
            <a:extLst>
              <a:ext uri="{FF2B5EF4-FFF2-40B4-BE49-F238E27FC236}">
                <a16:creationId xmlns:a16="http://schemas.microsoft.com/office/drawing/2014/main" id="{0BE92EFE-7FED-D8E7-320D-6AC8931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87" y="2130408"/>
            <a:ext cx="2621978" cy="26211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F0D6E-FEA8-A102-B093-1E057F08E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1074417"/>
            <a:ext cx="5003270" cy="348980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pt-BR" sz="1400" noProof="0">
                <a:latin typeface="Arial"/>
                <a:cs typeface="Arial"/>
              </a:rPr>
              <a:t>Ideia básica do algoritmo: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Crie </a:t>
            </a:r>
            <a:r>
              <a:rPr lang="pt-BR" sz="1400" b="1" noProof="0">
                <a:latin typeface="Arial"/>
                <a:cs typeface="Arial"/>
              </a:rPr>
              <a:t>x</a:t>
            </a:r>
            <a:r>
              <a:rPr lang="pt-BR" sz="1400" noProof="0">
                <a:latin typeface="Arial"/>
                <a:cs typeface="Arial"/>
              </a:rPr>
              <a:t> raios que saem da câmera virtual da cena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Defina um número </a:t>
            </a:r>
            <a:r>
              <a:rPr lang="pt-BR" sz="1400" b="1" noProof="0">
                <a:latin typeface="Arial"/>
                <a:cs typeface="Arial"/>
              </a:rPr>
              <a:t>y</a:t>
            </a:r>
            <a:r>
              <a:rPr lang="pt-BR" sz="1400" noProof="0">
                <a:latin typeface="Arial"/>
                <a:cs typeface="Arial"/>
              </a:rPr>
              <a:t> máximo de reflexões (</a:t>
            </a:r>
            <a:r>
              <a:rPr lang="pt-BR" sz="1400" noProof="0" err="1">
                <a:latin typeface="Arial"/>
                <a:cs typeface="Arial"/>
              </a:rPr>
              <a:t>bounces</a:t>
            </a:r>
            <a:r>
              <a:rPr lang="pt-BR" sz="1400" noProof="0">
                <a:latin typeface="Arial"/>
                <a:cs typeface="Arial"/>
              </a:rPr>
              <a:t>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Para cada raio e a cada </a:t>
            </a:r>
            <a:r>
              <a:rPr lang="pt-BR" sz="1400" noProof="0" err="1">
                <a:latin typeface="Arial"/>
                <a:cs typeface="Arial"/>
              </a:rPr>
              <a:t>bounce</a:t>
            </a:r>
            <a:r>
              <a:rPr lang="pt-BR" sz="1400" noProof="0">
                <a:latin typeface="Arial"/>
                <a:cs typeface="Arial"/>
              </a:rPr>
              <a:t>, veja onde ele bateu (objetos na cena)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bater em algo, pegue a cor e material do objeto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Calcule a nova direção do raio após a colisão baseado no tipo de material, e multiplique a cor do pixel pela cor do material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não bater em nada, retorne com a cor do ambiente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Faça a média de cor </a:t>
            </a:r>
            <a:r>
              <a:rPr lang="pt-BR" sz="1400">
                <a:latin typeface="Arial"/>
                <a:cs typeface="Arial"/>
              </a:rPr>
              <a:t>com base no número </a:t>
            </a:r>
            <a:r>
              <a:rPr lang="pt-BR" sz="1400" b="1">
                <a:latin typeface="Arial"/>
                <a:cs typeface="Arial"/>
              </a:rPr>
              <a:t>x (raios por pixel)</a:t>
            </a:r>
            <a:endParaRPr lang="pt-BR" sz="1400" noProof="0">
              <a:latin typeface="Arial"/>
              <a:cs typeface="Arial"/>
            </a:endParaRP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Acumule as cores </a:t>
            </a:r>
            <a:r>
              <a:rPr lang="pt-BR" sz="1400">
                <a:latin typeface="Arial"/>
                <a:cs typeface="Arial"/>
              </a:rPr>
              <a:t>(</a:t>
            </a:r>
            <a:r>
              <a:rPr lang="pt-BR" sz="1400" err="1">
                <a:latin typeface="Arial"/>
                <a:cs typeface="Arial"/>
              </a:rPr>
              <a:t>progressive</a:t>
            </a:r>
            <a:r>
              <a:rPr lang="pt-BR" sz="1400">
                <a:latin typeface="Arial"/>
                <a:cs typeface="Arial"/>
              </a:rPr>
              <a:t> </a:t>
            </a:r>
            <a:r>
              <a:rPr lang="pt-BR" sz="1400" err="1">
                <a:latin typeface="Arial"/>
                <a:cs typeface="Arial"/>
              </a:rPr>
              <a:t>rendering</a:t>
            </a:r>
            <a:r>
              <a:rPr lang="pt-BR" sz="1400">
                <a:latin typeface="Arial"/>
                <a:cs typeface="Arial"/>
              </a:rPr>
              <a:t>) </a:t>
            </a:r>
            <a:r>
              <a:rPr lang="pt-BR" sz="1400" noProof="0">
                <a:latin typeface="Arial"/>
                <a:cs typeface="Arial"/>
              </a:rPr>
              <a:t>e faça a transformação de espaço de cores</a:t>
            </a:r>
            <a:r>
              <a:rPr lang="pt-BR" sz="1400">
                <a:latin typeface="Arial"/>
                <a:cs typeface="Arial"/>
              </a:rPr>
              <a:t> (linear para </a:t>
            </a:r>
            <a:r>
              <a:rPr lang="pt-BR" sz="1400" err="1">
                <a:latin typeface="Arial"/>
                <a:cs typeface="Arial"/>
              </a:rPr>
              <a:t>gamma</a:t>
            </a:r>
            <a:r>
              <a:rPr lang="pt-BR" sz="1400">
                <a:latin typeface="Arial"/>
                <a:cs typeface="Arial"/>
              </a:rPr>
              <a:t>)</a:t>
            </a:r>
            <a:endParaRPr lang="pt-BR" sz="1400" noProof="0">
              <a:latin typeface="Arial"/>
              <a:cs typeface="Arial"/>
            </a:endParaRPr>
          </a:p>
          <a:p>
            <a:endParaRPr lang="pt-BR" sz="1400" noProof="0"/>
          </a:p>
        </p:txBody>
      </p:sp>
      <p:pic>
        <p:nvPicPr>
          <p:cNvPr id="4" name="Screen Recording 2024-10-31 at 07.14.33">
            <a:hlinkClick r:id="" action="ppaction://media"/>
            <a:extLst>
              <a:ext uri="{FF2B5EF4-FFF2-40B4-BE49-F238E27FC236}">
                <a16:creationId xmlns:a16="http://schemas.microsoft.com/office/drawing/2014/main" id="{63A6B8DB-310E-0CF9-72DC-EBAC12F69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052" y="1125458"/>
            <a:ext cx="3610425" cy="325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362E4-18F1-124D-B8D8-429D80033BCA}"/>
              </a:ext>
            </a:extLst>
          </p:cNvPr>
          <p:cNvSpPr txBox="1"/>
          <p:nvPr/>
        </p:nvSpPr>
        <p:spPr>
          <a:xfrm>
            <a:off x="5714709" y="4392408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6"/>
              </a:rPr>
              <a:t>link</a:t>
            </a:r>
            <a:endParaRPr lang="pt-BR" sz="900" noProof="0"/>
          </a:p>
        </p:txBody>
      </p:sp>
    </p:spTree>
    <p:extLst>
      <p:ext uri="{BB962C8B-B14F-4D97-AF65-F5344CB8AC3E}">
        <p14:creationId xmlns:p14="http://schemas.microsoft.com/office/powerpoint/2010/main" val="21367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Desempenho do Algoritmo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390550" y="838975"/>
          <a:ext cx="3918025" cy="2669550"/>
        </p:xfrm>
        <a:graphic>
          <a:graphicData uri="http://schemas.openxmlformats.org/drawingml/2006/table">
            <a:tbl>
              <a:tblPr>
                <a:noFill/>
                <a:tableStyleId>{A8555C19-C3CE-40DF-9406-78DCFAF73910}</a:tableStyleId>
              </a:tblPr>
              <a:tblGrid>
                <a:gridCol w="127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Arquitetura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 up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 (s)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i7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123250.00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34.236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x Xeon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2341.48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K80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234.64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8406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50" y="838975"/>
            <a:ext cx="4423784" cy="26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t="67964"/>
          <a:stretch/>
        </p:blipFill>
        <p:spPr>
          <a:xfrm>
            <a:off x="393025" y="3535017"/>
            <a:ext cx="8428200" cy="18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 na Cena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Vamos lançar raios pelos pixels e calcular a cor vista na direção desses raios. As etapas envolvidas são: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40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o raio do ponto de vista até o pixel;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determinar quais objetos o raio faz a interseção;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uma cor para esse ponto de interseção.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Criando câmera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261575" y="838975"/>
            <a:ext cx="881575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Vamos deixar o ponto de vista no (0,0,0) olhando para o Z negativo.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Varredura de pixels: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CPU teríamos de passar por um loop pixel por pixel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GPU o código para cada pixel roda automaticamente em paralelo</a:t>
            </a:r>
            <a:endParaRPr sz="190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09" y="2937529"/>
            <a:ext cx="7117632" cy="243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Criando o raio da câmera</a:t>
            </a:r>
            <a:endParaRPr lang="pt-BR" noProof="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D904701-242B-4DAB-F768-D3BDD965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02" y="940546"/>
            <a:ext cx="3557448" cy="2761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DF1E1A-D905-1008-A180-67A01B629DFD}"/>
              </a:ext>
            </a:extLst>
          </p:cNvPr>
          <p:cNvSpPr/>
          <p:nvPr/>
        </p:nvSpPr>
        <p:spPr>
          <a:xfrm>
            <a:off x="1647640" y="3933276"/>
            <a:ext cx="5847499" cy="14269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CD9F-F931-DA19-81F7-737FE94BC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012" y="3942766"/>
            <a:ext cx="5947487" cy="1418727"/>
          </a:xfr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569CD6"/>
                </a:solidFill>
                <a:latin typeface="Courier New"/>
                <a:cs typeface="Courier New"/>
              </a:rPr>
              <a:t>float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aspect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/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lower_left_corner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horizontal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vertical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Ray 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Ray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lower_left_corner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horizontal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vertical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428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 (half-line / semirreta)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Raios do RayTracer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419450" y="1867850"/>
            <a:ext cx="353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é a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origem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raio</a:t>
            </a:r>
            <a:endParaRPr sz="1500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 é um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vetor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que define a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direção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raio</a:t>
            </a:r>
            <a:endParaRPr sz="1500" dirty="0" err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é um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parâmetro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real</a:t>
            </a:r>
            <a:endParaRPr sz="15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P(t) é o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ponto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BR" sz="15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BR" sz="150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raio</a:t>
            </a:r>
            <a:endParaRPr sz="1700" dirty="0" err="1">
              <a:solidFill>
                <a:schemeClr val="dk1"/>
              </a:solidFill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75" y="2929575"/>
            <a:ext cx="7279126" cy="23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5C19D27-36A9-3E32-AF14-DF1CF7E1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17" t="6061" r="-8718" b="-7071"/>
          <a:stretch/>
        </p:blipFill>
        <p:spPr>
          <a:xfrm>
            <a:off x="4662857" y="4412191"/>
            <a:ext cx="563224" cy="7492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B5BCB0-6F6B-096A-28E8-00A30DB8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94" y="1301044"/>
            <a:ext cx="2822117" cy="51411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- </a:t>
            </a:r>
            <a:r>
              <a:rPr lang="en-US"/>
              <a:t>WebGPU Shading Language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88860" cy="4580026"/>
          </a:xfrm>
        </p:spPr>
        <p:txBody>
          <a:bodyPr>
            <a:normAutofit/>
          </a:bodyPr>
          <a:lstStyle/>
          <a:p>
            <a:pPr marL="261938" indent="-261938">
              <a:buFont typeface="Calibri"/>
              <a:buChar char="-"/>
            </a:pPr>
            <a:r>
              <a:rPr lang="pt-BR" noProof="0" dirty="0"/>
              <a:t>Linguagem moderna de </a:t>
            </a:r>
            <a:r>
              <a:rPr lang="pt-BR" noProof="0" dirty="0" err="1"/>
              <a:t>shaders</a:t>
            </a:r>
            <a:r>
              <a:rPr lang="pt-BR" noProof="0" dirty="0"/>
              <a:t> para web (maior acesso a hardware)</a:t>
            </a:r>
          </a:p>
          <a:p>
            <a:pPr marL="261938" indent="-261938">
              <a:buFont typeface="Calibri"/>
              <a:buChar char="-"/>
            </a:pPr>
            <a:r>
              <a:rPr lang="pt-BR" noProof="0" dirty="0"/>
              <a:t>Pode ser usada com </a:t>
            </a:r>
            <a:r>
              <a:rPr lang="pt-BR" noProof="0" dirty="0" err="1"/>
              <a:t>JavaScript</a:t>
            </a:r>
            <a:r>
              <a:rPr lang="pt-BR" noProof="0" dirty="0"/>
              <a:t>(JS), </a:t>
            </a:r>
            <a:r>
              <a:rPr lang="pt-BR" noProof="0" dirty="0" err="1"/>
              <a:t>TypeScript</a:t>
            </a:r>
            <a:r>
              <a:rPr lang="pt-BR" noProof="0" dirty="0"/>
              <a:t>(TS) e </a:t>
            </a:r>
            <a:r>
              <a:rPr lang="pt-BR" noProof="0" dirty="0" err="1"/>
              <a:t>Rust</a:t>
            </a:r>
            <a:endParaRPr lang="pt-BR" noProof="0" dirty="0"/>
          </a:p>
          <a:p>
            <a:pPr marL="261938" indent="-261938">
              <a:buFont typeface="Calibri"/>
              <a:buChar char="-"/>
            </a:pPr>
            <a:r>
              <a:rPr lang="pt-BR" noProof="0" dirty="0"/>
              <a:t>Suporta Compute </a:t>
            </a:r>
            <a:r>
              <a:rPr lang="pt-BR" dirty="0" err="1"/>
              <a:t>S</a:t>
            </a:r>
            <a:r>
              <a:rPr lang="pt-BR" noProof="0" dirty="0" err="1"/>
              <a:t>haders</a:t>
            </a:r>
            <a:endParaRPr lang="pt-BR" noProof="0" dirty="0"/>
          </a:p>
          <a:p>
            <a:pPr marL="261938" indent="-261938">
              <a:buFont typeface="Calibri"/>
              <a:buChar char="-"/>
            </a:pPr>
            <a:r>
              <a:rPr lang="pt-BR" noProof="0" dirty="0"/>
              <a:t>Fortemente </a:t>
            </a:r>
            <a:r>
              <a:rPr lang="pt-BR" noProof="0" dirty="0" err="1"/>
              <a:t>tipada</a:t>
            </a:r>
            <a:r>
              <a:rPr lang="pt-BR" noProof="0" dirty="0"/>
              <a:t>, ou seja, tipos de dados devem ser explicitamente definidos.</a:t>
            </a:r>
          </a:p>
          <a:p>
            <a:pPr marL="261938" indent="-261938">
              <a:buFont typeface="Calibri"/>
              <a:buChar char="-"/>
            </a:pPr>
            <a:r>
              <a:rPr lang="pt-BR" noProof="0" dirty="0"/>
              <a:t>A sintaxe e o design do WGSL foram feitos para ser mais seguros e menos propensos a erros comparado a outras linguagens de </a:t>
            </a:r>
            <a:r>
              <a:rPr lang="pt-BR" noProof="0" dirty="0" err="1"/>
              <a:t>shaders</a:t>
            </a:r>
            <a:r>
              <a:rPr lang="pt-BR" noProof="0" dirty="0"/>
              <a:t>: </a:t>
            </a:r>
            <a:r>
              <a:rPr lang="pt-BR" noProof="0" dirty="0" err="1"/>
              <a:t>Rust</a:t>
            </a:r>
            <a:r>
              <a:rPr lang="pt-BR" noProof="0" dirty="0"/>
              <a:t> </a:t>
            </a:r>
            <a:r>
              <a:rPr lang="pt-BR" noProof="0" dirty="0" err="1"/>
              <a:t>based</a:t>
            </a:r>
            <a:endParaRPr lang="pt-BR" noProof="0" dirty="0"/>
          </a:p>
          <a:p>
            <a:pPr marL="261938" indent="-261938">
              <a:buFont typeface="Calibri"/>
              <a:buChar char="-"/>
            </a:pPr>
            <a:r>
              <a:rPr lang="pt-BR" noProof="0" dirty="0"/>
              <a:t>Links uteis: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 dirty="0">
                <a:hlinkClick r:id="rId3"/>
              </a:rPr>
              <a:t>https://webgpufundamentals.org/webgpu/lessons/webgpu-wgsl.html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 dirty="0">
                <a:hlinkClick r:id="rId4"/>
              </a:rPr>
              <a:t>https://www.w3.org/TR/WGSL/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 dirty="0">
                <a:hlinkClick r:id="rId5"/>
              </a:rPr>
              <a:t>https://google.github.io/tour-of-wgsl/</a:t>
            </a:r>
            <a:endParaRPr lang="pt-BR" sz="1700" noProof="0" dirty="0"/>
          </a:p>
        </p:txBody>
      </p:sp>
    </p:spTree>
    <p:extLst>
      <p:ext uri="{BB962C8B-B14F-4D97-AF65-F5344CB8AC3E}">
        <p14:creationId xmlns:p14="http://schemas.microsoft.com/office/powerpoint/2010/main" val="290811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D2A1-DAD4-0B42-FC70-A298F333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Fórmula de Bhaskara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8033B-FC01-B88C-F873-4DA613F2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Método para encontrar as raízes reais de uma equação do segundo grau através de seus coeficientes.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6465-116B-3276-CC8D-AE869DAF0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20</a:t>
            </a:fld>
            <a:endParaRPr lang="en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814EA-608E-8B24-C7BA-D7032026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51" y="1608964"/>
            <a:ext cx="3685253" cy="3694176"/>
          </a:xfrm>
          <a:prstGeom prst="rect">
            <a:avLst/>
          </a:prstGeom>
        </p:spPr>
      </p:pic>
      <p:pic>
        <p:nvPicPr>
          <p:cNvPr id="7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>
            <a:extLst>
              <a:ext uri="{FF2B5EF4-FFF2-40B4-BE49-F238E27FC236}">
                <a16:creationId xmlns:a16="http://schemas.microsoft.com/office/drawing/2014/main" id="{D8873BB8-88C3-2E3E-84BF-1C8DD4EA34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65" y="2472463"/>
            <a:ext cx="2412489" cy="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>
            <a:extLst>
              <a:ext uri="{FF2B5EF4-FFF2-40B4-BE49-F238E27FC236}">
                <a16:creationId xmlns:a16="http://schemas.microsoft.com/office/drawing/2014/main" id="{2BE2CE66-23A6-5B18-44FD-88EE79102F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66" y="3459621"/>
            <a:ext cx="2826599" cy="98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6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228601" y="838985"/>
            <a:ext cx="869632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Esferas são objetos comumente vistos em </a:t>
            </a:r>
            <a:r>
              <a:rPr lang="pt-BR" noProof="0" dirty="0" err="1"/>
              <a:t>RayTracers</a:t>
            </a:r>
            <a:r>
              <a:rPr lang="pt-BR" noProof="0" dirty="0"/>
              <a:t> devido à simplicidade de calcular a intersecção de um raio com uma esfera.</a:t>
            </a:r>
          </a:p>
          <a:p>
            <a:pPr marL="0" indent="0"/>
            <a:r>
              <a:rPr lang="pt-BR" dirty="0"/>
              <a:t>Equação de uma superfície esférica centrada na origem: 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indent="0"/>
            <a:endParaRPr lang="pt-BR"/>
          </a:p>
          <a:p>
            <a:pPr marL="0" indent="0"/>
            <a:r>
              <a:rPr lang="pt-BR" noProof="0" dirty="0"/>
              <a:t>Assim, para um ponto (x, y, z) </a:t>
            </a:r>
            <a:r>
              <a:rPr lang="pt-BR" dirty="0"/>
              <a:t>pertencente</a:t>
            </a:r>
            <a:r>
              <a:rPr lang="pt-BR" noProof="0" dirty="0"/>
              <a:t> </a:t>
            </a:r>
            <a:r>
              <a:rPr lang="pt-BR" dirty="0"/>
              <a:t>à superfície esférica,</a:t>
            </a:r>
            <a:r>
              <a:rPr lang="pt-BR" noProof="0" dirty="0"/>
              <a:t> a equação acima precisa ser verdadeira.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Para um ponto dentro da </a:t>
            </a:r>
            <a:r>
              <a:rPr lang="pt-BR" dirty="0"/>
              <a:t>superfície:</a:t>
            </a:r>
            <a:r>
              <a:rPr lang="pt-BR" noProof="0" dirty="0"/>
              <a:t> x</a:t>
            </a:r>
            <a:r>
              <a:rPr lang="pt-BR" baseline="30000" noProof="0" dirty="0"/>
              <a:t>2</a:t>
            </a:r>
            <a:r>
              <a:rPr lang="pt-BR" noProof="0" dirty="0"/>
              <a:t> + y</a:t>
            </a:r>
            <a:r>
              <a:rPr lang="pt-BR" baseline="30000" noProof="0" dirty="0"/>
              <a:t>2</a:t>
            </a:r>
            <a:r>
              <a:rPr lang="pt-BR" noProof="0" dirty="0"/>
              <a:t> + z</a:t>
            </a:r>
            <a:r>
              <a:rPr lang="pt-BR" baseline="30000" noProof="0" dirty="0"/>
              <a:t>2</a:t>
            </a:r>
            <a:r>
              <a:rPr lang="pt-BR" noProof="0" dirty="0"/>
              <a:t> &lt; R</a:t>
            </a:r>
            <a:r>
              <a:rPr lang="pt-BR" baseline="30000" noProof="0" dirty="0"/>
              <a:t>2</a:t>
            </a:r>
            <a:r>
              <a:rPr lang="pt-BR" noProof="0" dirty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indent="0"/>
            <a:r>
              <a:rPr lang="pt-BR" noProof="0" dirty="0"/>
              <a:t>Para um ponto fora da </a:t>
            </a:r>
            <a:r>
              <a:rPr lang="pt-BR" dirty="0"/>
              <a:t>superfície da esfera:</a:t>
            </a:r>
            <a:r>
              <a:rPr lang="pt-BR" noProof="0" dirty="0"/>
              <a:t> x</a:t>
            </a:r>
            <a:r>
              <a:rPr lang="pt-BR" baseline="30000" noProof="0" dirty="0"/>
              <a:t>2</a:t>
            </a:r>
            <a:r>
              <a:rPr lang="pt-BR" noProof="0" dirty="0"/>
              <a:t> + y</a:t>
            </a:r>
            <a:r>
              <a:rPr lang="pt-BR" baseline="30000" noProof="0" dirty="0"/>
              <a:t>2</a:t>
            </a:r>
            <a:r>
              <a:rPr lang="pt-BR" noProof="0" dirty="0"/>
              <a:t> + z</a:t>
            </a:r>
            <a:r>
              <a:rPr lang="pt-BR" baseline="30000" noProof="0" dirty="0"/>
              <a:t>2</a:t>
            </a:r>
            <a:r>
              <a:rPr lang="pt-BR" noProof="0" dirty="0"/>
              <a:t> &gt; R</a:t>
            </a:r>
            <a:r>
              <a:rPr lang="pt-BR" baseline="30000" noProof="0" dirty="0"/>
              <a:t>2</a:t>
            </a:r>
            <a:r>
              <a:rPr lang="pt-BR" noProof="0" dirty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99" name="Google Shape;299;p36" descr="{&quot;code&quot;:&quot;$$x^{2}+y^{2}+z^{2}=R^{2}$$&quot;,&quot;backgroundColor&quot;:&quot;#FFFFFF&quot;,&quot;aid&quot;:null,&quot;font&quot;:{&quot;family&quot;:&quot;Arial&quot;,&quot;size&quot;:12,&quot;color&quot;:&quot;#000000&quot;},&quot;id&quot;:&quot;3&quot;,&quot;backgroundColorModified&quot;:null,&quot;type&quot;:&quot;$$&quot;,&quot;ts&quot;:1635160792972,&quot;cs&quot;:&quot;XiGAijEXqOoHOOmX+7oqyA==&quot;,&quot;size&quot;:{&quot;width&quot;:142,&quot;height&quot;:20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22" y="2277103"/>
            <a:ext cx="2781899" cy="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sz="1900" noProof="0"/>
              <a:t>Para uma superfície </a:t>
            </a:r>
            <a:r>
              <a:rPr lang="pt-BR" sz="1900" noProof="0" dirty="0" err="1"/>
              <a:t>esferica</a:t>
            </a:r>
            <a:r>
              <a:rPr lang="pt-BR" sz="1900" noProof="0" dirty="0"/>
              <a:t> centrada em (</a:t>
            </a:r>
            <a:r>
              <a:rPr lang="pt-BR" sz="1900" noProof="0" dirty="0" err="1"/>
              <a:t>C</a:t>
            </a:r>
            <a:r>
              <a:rPr lang="pt-BR" sz="1900" baseline="-25000" noProof="0" dirty="0" err="1"/>
              <a:t>x</a:t>
            </a:r>
            <a:r>
              <a:rPr lang="pt-BR" sz="1900" noProof="0" dirty="0" err="1"/>
              <a:t>,C</a:t>
            </a:r>
            <a:r>
              <a:rPr lang="pt-BR" sz="1900" baseline="-25000" noProof="0" dirty="0" err="1"/>
              <a:t>y</a:t>
            </a:r>
            <a:r>
              <a:rPr lang="pt-BR" sz="1900" noProof="0" dirty="0" err="1"/>
              <a:t>,C</a:t>
            </a:r>
            <a:r>
              <a:rPr lang="pt-BR" sz="1900" baseline="-25000" noProof="0" dirty="0" err="1"/>
              <a:t>z</a:t>
            </a:r>
            <a:r>
              <a:rPr lang="pt-BR" sz="1900" noProof="0" dirty="0"/>
              <a:t>):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25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25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 noProof="0" dirty="0"/>
              <a:t>Para um ponto </a:t>
            </a:r>
            <a:r>
              <a:rPr lang="pt-BR" sz="1900" noProof="0" dirty="0" err="1"/>
              <a:t>P</a:t>
            </a:r>
            <a:r>
              <a:rPr lang="pt-BR" sz="1900" noProof="0" dirty="0"/>
              <a:t> na superfície, podemos calcular o vetor (P-C), logo: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noProof="0" dirty="0"/>
          </a:p>
          <a:p>
            <a:pPr marL="0" indent="0"/>
            <a:r>
              <a:rPr lang="pt-BR" sz="1900" noProof="0" dirty="0"/>
              <a:t>Assim a equação da superfície esférica na forma vetorial é: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pic>
        <p:nvPicPr>
          <p:cNvPr id="308" name="Google Shape;308;p37" descr="{&quot;aid&quot;:null,&quot;backgroundColorModified&quot;:false,&quot;font&quot;:{&quot;size&quot;:24.5,&quot;family&quot;:&quot;Arial&quot;,&quot;color&quot;:&quot;#000000&quot;},&quot;id&quot;:&quot;3&quot;,&quot;backgroundColor&quot;:&quot;#FFFFFF&quot;,&quot;type&quot;:&quot;$$&quot;,&quot;code&quot;:&quot;$$\\left(x-C_{x}\\right)^{2}+\\left(y-C_{y}\\right)^{2}+\\left(z-C_{z}\\right)^{2}=r^{2}$$&quot;,&quot;ts&quot;:1635161098727,&quot;cs&quot;:&quot;T+VaddbUDwwKX85PcY51cw==&quot;,&quot;size&quot;:{&quot;width&quot;:635.5,&quot;height&quot;: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73" y="1501650"/>
            <a:ext cx="5847842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 descr="{&quot;backgroundColorModified&quot;:false,&quot;code&quot;:&quot;$$\\left(\\mathbf{P}-\\mathbf{C}\\right)\\cdot\\left(\\mathbf{P}-\\mathbf{C}\\right)=\\left(x-C_{x}\\right)^{2}+\\left(y-C_{y}\\right)^{2}+\\left(z-C_{z}\\right)^{2}$$&quot;,&quot;type&quot;:&quot;$$&quot;,&quot;id&quot;:&quot;3&quot;,&quot;aid&quot;:null,&quot;font&quot;:{&quot;family&quot;:&quot;Arial&quot;,&quot;size&quot;:24.5,&quot;color&quot;:&quot;#000000&quot;},&quot;backgroundColor&quot;:&quot;#FFFFFF&quot;,&quot;ts&quot;:1635161397929,&quot;cs&quot;:&quot;kASbqao67yB5YWkcLOk97A==&quot;,&quot;size&quot;:{&quot;width&quot;:908,&quot;height&quot;:48.0000000000000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13" y="2943482"/>
            <a:ext cx="8355375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 descr="{&quot;type&quot;:&quot;$$&quot;,&quot;font&quot;:{&quot;size&quot;:23.5,&quot;family&quot;:&quot;Arial&quot;,&quot;color&quot;:&quot;#000000&quot;},&quot;backgroundColor&quot;:&quot;#FFFFFF&quot;,&quot;backgroundColorModified&quot;:false,&quot;aid&quot;:null,&quot;id&quot;:&quot;3&quot;,&quot;code&quot;:&quot;$$\\left(\\mathbf{P}-\\mathbf{C}\\right)\\cdot\\left(\\mathbf{P}-\\mathbf{C}\\right)=r^{2}$$&quot;,&quot;ts&quot;:1635161519385,&quot;cs&quot;:&quot;JeVcbIOkGArfLUgHMpU4YQ==&quot;,&quot;size&quot;:{&quot;width&quot;:366.6666666666667,&quot;height&quot;:41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392" y="4498407"/>
            <a:ext cx="3492500" cy="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Desejamos saber se o raio </a:t>
            </a:r>
            <a:r>
              <a:rPr lang="en-BR" sz="1900" b="1"/>
              <a:t>P</a:t>
            </a:r>
            <a:r>
              <a:rPr lang="en-BR" sz="1900"/>
              <a:t>(t)=</a:t>
            </a:r>
            <a:r>
              <a:rPr lang="en-BR" sz="1900" b="1"/>
              <a:t>A</a:t>
            </a:r>
            <a:r>
              <a:rPr lang="en-BR" sz="1900"/>
              <a:t>+t</a:t>
            </a:r>
            <a:r>
              <a:rPr lang="en-BR" sz="1900" b="1"/>
              <a:t>b</a:t>
            </a:r>
            <a:r>
              <a:rPr lang="en-BR" sz="1900"/>
              <a:t> intersecta a esfera, assim: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Ou expandindo:</a:t>
            </a:r>
            <a:endParaRPr sz="19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319" name="Google Shape;319;p38" descr="{&quot;backgroundColor&quot;:&quot;#FFFFFF&quot;,&quot;aid&quot;:null,&quot;code&quot;:&quot;$$\\left(\\mathbf{P}\\left(t\\right)-\\mathbf{C}\\right)\\cdot\\left(\\mathbf{P}\\left(t\\right)-\\mathbf{C}\\right)=r^{2}$$&quot;,&quot;id&quot;:&quot;3&quot;,&quot;type&quot;:&quot;$$&quot;,&quot;font&quot;:{&quot;size&quot;:23.5,&quot;color&quot;:&quot;#000000&quot;,&quot;family&quot;:&quot;Arial&quot;},&quot;backgroundColorModified&quot;:false,&quot;ts&quot;:1635161693884,&quot;cs&quot;:&quot;PRSj975urNoPRP1IdvUAFQ==&quot;,&quot;size&quot;:{&quot;width&quot;:450,&quot;height&quot;:41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7" y="1588180"/>
            <a:ext cx="428625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 descr="{&quot;backgroundColorModified&quot;:false,&quot;type&quot;:&quot;$$&quot;,&quot;code&quot;:&quot;$$\\left(\\mathbf{A}+tb-\\mathbf{C}\\right)\\cdot\\left(\\mathbf{A}+tb-\\mathbf{C}\\right)=r^{2}$$&quot;,&quot;aid&quot;:null,&quot;backgroundColor&quot;:&quot;#FFFFFF&quot;,&quot;font&quot;:{&quot;color&quot;:&quot;#000000&quot;,&quot;size&quot;:23.5,&quot;family&quot;:&quot;Arial&quot;},&quot;id&quot;:&quot;3&quot;,&quot;ts&quot;:1635161769487,&quot;cs&quot;:&quot;jtr1nJCdh+2xTKx5lFN/Ag==&quot;,&quot;size&quot;:{&quot;width&quot;:520.5,&quot;height&quot;:42.0000000000000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117" y="3095910"/>
            <a:ext cx="4957763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92" y="3977360"/>
            <a:ext cx="78486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 err="1"/>
              <a:t>Desejamos</a:t>
            </a:r>
            <a:r>
              <a:rPr lang="en-BR" sz="1900" dirty="0"/>
              <a:t> saber se o </a:t>
            </a:r>
            <a:r>
              <a:rPr lang="en-BR" sz="1900" dirty="0" err="1"/>
              <a:t>raio</a:t>
            </a:r>
            <a:r>
              <a:rPr lang="en-BR" sz="1900" dirty="0"/>
              <a:t> </a:t>
            </a:r>
            <a:r>
              <a:rPr lang="en-BR" sz="1900" b="1" dirty="0"/>
              <a:t>P</a:t>
            </a:r>
            <a:r>
              <a:rPr lang="en-BR" sz="1900" dirty="0"/>
              <a:t>(t)=</a:t>
            </a:r>
            <a:r>
              <a:rPr lang="en-BR" sz="1900" b="1" dirty="0" err="1"/>
              <a:t>A</a:t>
            </a:r>
            <a:r>
              <a:rPr lang="en-BR" sz="1900" dirty="0" err="1"/>
              <a:t>+t</a:t>
            </a:r>
            <a:r>
              <a:rPr lang="en-BR" sz="1900" b="1" dirty="0" err="1"/>
              <a:t>b</a:t>
            </a:r>
            <a:r>
              <a:rPr lang="en-BR" sz="1900" dirty="0"/>
              <a:t> </a:t>
            </a:r>
            <a:r>
              <a:rPr lang="en-BR" sz="1900" dirty="0" err="1"/>
              <a:t>intersecta</a:t>
            </a:r>
            <a:r>
              <a:rPr lang="en-BR" sz="1900" dirty="0"/>
              <a:t> a </a:t>
            </a:r>
            <a:r>
              <a:rPr lang="en-BR" sz="1900" dirty="0" err="1"/>
              <a:t>esfera</a:t>
            </a:r>
            <a:r>
              <a:rPr lang="en-BR" sz="1900" dirty="0"/>
              <a:t>, </a:t>
            </a:r>
            <a:r>
              <a:rPr lang="en-BR" sz="1900" dirty="0" err="1"/>
              <a:t>assim</a:t>
            </a:r>
            <a:r>
              <a:rPr lang="en-BR" sz="1900" dirty="0"/>
              <a:t>: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Ou </a:t>
            </a:r>
            <a:r>
              <a:rPr lang="en-BR" sz="1900" err="1"/>
              <a:t>expandindo</a:t>
            </a:r>
            <a:r>
              <a:rPr lang="en-BR" sz="1900" dirty="0"/>
              <a:t>:</a:t>
            </a:r>
          </a:p>
          <a:p>
            <a:pPr marL="0" indent="0"/>
            <a:endParaRPr lang="pt-BR" sz="1900" dirty="0"/>
          </a:p>
          <a:p>
            <a:pPr marL="0" indent="0"/>
            <a:endParaRPr lang="pt-BR" sz="1900" dirty="0"/>
          </a:p>
          <a:p>
            <a:pPr marL="0" indent="0"/>
            <a:endParaRPr lang="pt-BR" sz="1900" dirty="0"/>
          </a:p>
          <a:p>
            <a:pPr marL="0" indent="0"/>
            <a:r>
              <a:rPr lang="pt-BR" sz="1900" dirty="0"/>
              <a:t>Fazendo                   : </a:t>
            </a:r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319" name="Google Shape;319;p38" descr="{&quot;backgroundColor&quot;:&quot;#FFFFFF&quot;,&quot;aid&quot;:null,&quot;code&quot;:&quot;$$\\left(\\mathbf{P}\\left(t\\right)-\\mathbf{C}\\right)\\cdot\\left(\\mathbf{P}\\left(t\\right)-\\mathbf{C}\\right)=r^{2}$$&quot;,&quot;id&quot;:&quot;3&quot;,&quot;type&quot;:&quot;$$&quot;,&quot;font&quot;:{&quot;size&quot;:23.5,&quot;color&quot;:&quot;#000000&quot;,&quot;family&quot;:&quot;Arial&quot;},&quot;backgroundColorModified&quot;:false,&quot;ts&quot;:1635161693884,&quot;cs&quot;:&quot;PRSj975urNoPRP1IdvUAFQ==&quot;,&quot;size&quot;:{&quot;width&quot;:450,&quot;height&quot;:41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7" y="1588180"/>
            <a:ext cx="428625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37F6DD9A-47BE-E091-0285-D84DFB2A24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603" y="2951630"/>
            <a:ext cx="5464055" cy="728962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5586DE62-57BA-F943-22C4-EF378D97A8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0871" y="3677807"/>
            <a:ext cx="1591468" cy="624417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35D07E-C75F-EAD4-9D89-C5646AE2FF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7045" y="4406769"/>
            <a:ext cx="4649894" cy="882924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474900" y="793161"/>
            <a:ext cx="8211900" cy="376969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Desejamos saber se o raio </a:t>
            </a:r>
            <a:r>
              <a:rPr lang="pt-BR" sz="1800" b="1" noProof="0" dirty="0" err="1"/>
              <a:t>P</a:t>
            </a:r>
            <a:r>
              <a:rPr lang="pt-BR" sz="1800" noProof="0" dirty="0"/>
              <a:t>(</a:t>
            </a:r>
            <a:r>
              <a:rPr lang="pt-BR" sz="1800" noProof="0" dirty="0" err="1"/>
              <a:t>t</a:t>
            </a:r>
            <a:r>
              <a:rPr lang="pt-BR" sz="1800" noProof="0" dirty="0"/>
              <a:t>)=</a:t>
            </a:r>
            <a:r>
              <a:rPr lang="pt-BR" sz="1800" b="1" noProof="0" dirty="0" err="1"/>
              <a:t>A</a:t>
            </a:r>
            <a:r>
              <a:rPr lang="pt-BR" sz="1800" noProof="0" dirty="0" err="1"/>
              <a:t>+t</a:t>
            </a:r>
            <a:r>
              <a:rPr lang="pt-BR" sz="1800" b="1" noProof="0" dirty="0" err="1"/>
              <a:t>b</a:t>
            </a:r>
            <a:r>
              <a:rPr lang="pt-BR" sz="1800" noProof="0" dirty="0"/>
              <a:t> intersecta a esfera, assim: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36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Expandindo:</a:t>
            </a:r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Adicionando uma Esfera</a:t>
            </a:r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21" name="Google Shape;321;p38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700" y="2899299"/>
            <a:ext cx="7848600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4D35D07E-C75F-EAD4-9D89-C5646AE2FF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471" y="1306880"/>
            <a:ext cx="3839058" cy="7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599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7053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Precisamos encontrar as raízes da equação de segundo grau.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0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0" y="1682650"/>
            <a:ext cx="1663330" cy="26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79" y="1474400"/>
            <a:ext cx="1948847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548" y="3938047"/>
            <a:ext cx="2306355" cy="147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1;p38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>
            <a:extLst>
              <a:ext uri="{FF2B5EF4-FFF2-40B4-BE49-F238E27FC236}">
                <a16:creationId xmlns:a16="http://schemas.microsoft.com/office/drawing/2014/main" id="{135493BA-5303-9852-83A5-5754676360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521" y="2457450"/>
            <a:ext cx="7848600" cy="40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A32038-51C2-4888-2D2A-C704B367BB04}"/>
              </a:ext>
            </a:extLst>
          </p:cNvPr>
          <p:cNvGrpSpPr/>
          <p:nvPr/>
        </p:nvGrpSpPr>
        <p:grpSpPr>
          <a:xfrm>
            <a:off x="775536" y="2906511"/>
            <a:ext cx="987279" cy="617620"/>
            <a:chOff x="775536" y="2906511"/>
            <a:chExt cx="987279" cy="617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E70BE-FE16-7CDD-2381-E7ABDADD480C}"/>
                </a:ext>
              </a:extLst>
            </p:cNvPr>
            <p:cNvSpPr txBox="1"/>
            <p:nvPr/>
          </p:nvSpPr>
          <p:spPr>
            <a:xfrm>
              <a:off x="1121707" y="3154799"/>
              <a:ext cx="5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a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82EE537-08D7-BEFB-A67A-08FC92AA31A6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604D8-19F2-4DE8-6497-6F1AE2BE6E13}"/>
              </a:ext>
            </a:extLst>
          </p:cNvPr>
          <p:cNvGrpSpPr/>
          <p:nvPr/>
        </p:nvGrpSpPr>
        <p:grpSpPr>
          <a:xfrm>
            <a:off x="2164040" y="2906511"/>
            <a:ext cx="1889486" cy="617620"/>
            <a:chOff x="775536" y="2906511"/>
            <a:chExt cx="987279" cy="61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9FB584-8AF2-1DE5-DBE4-39FC802D8E99}"/>
                </a:ext>
              </a:extLst>
            </p:cNvPr>
            <p:cNvSpPr txBox="1"/>
            <p:nvPr/>
          </p:nvSpPr>
          <p:spPr>
            <a:xfrm>
              <a:off x="1190386" y="3154799"/>
              <a:ext cx="515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b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BB79D73-0633-DE4C-600B-BC2868C2BB5C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86B98F-BD96-D6FA-3E86-DE1391591B45}"/>
              </a:ext>
            </a:extLst>
          </p:cNvPr>
          <p:cNvGrpSpPr/>
          <p:nvPr/>
        </p:nvGrpSpPr>
        <p:grpSpPr>
          <a:xfrm>
            <a:off x="4483778" y="2906510"/>
            <a:ext cx="3538515" cy="617620"/>
            <a:chOff x="775536" y="2906511"/>
            <a:chExt cx="987279" cy="6176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8D763-F854-6BAF-AC59-90BE8FF0E32D}"/>
                </a:ext>
              </a:extLst>
            </p:cNvPr>
            <p:cNvSpPr txBox="1"/>
            <p:nvPr/>
          </p:nvSpPr>
          <p:spPr>
            <a:xfrm>
              <a:off x="1228868" y="3154799"/>
              <a:ext cx="4773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c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1EA77B9-68B4-7E9A-678C-0158D3F8FB18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E20092-FD25-EA85-0755-B2482A97C8E4}"/>
              </a:ext>
            </a:extLst>
          </p:cNvPr>
          <p:cNvSpPr txBox="1"/>
          <p:nvPr/>
        </p:nvSpPr>
        <p:spPr>
          <a:xfrm>
            <a:off x="1060896" y="4014737"/>
            <a:ext cx="3794193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 noProof="0"/>
              <a:t>Se o delta:</a:t>
            </a:r>
          </a:p>
          <a:p>
            <a:pPr marL="269999" lvl="0" indent="-197949" algn="l" rtl="0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positivo: temos duas raízes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zero: temos uma raiz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negativo: não temos 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Desenhando a esfera</a:t>
            </a:r>
            <a:endParaRPr/>
          </a:p>
        </p:txBody>
      </p:sp>
      <p:sp>
        <p:nvSpPr>
          <p:cNvPr id="358" name="Google Shape;35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34837-0C55-4EFB-F2C8-EB9D9DEC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6938" b="364"/>
          <a:stretch/>
        </p:blipFill>
        <p:spPr bwMode="auto">
          <a:xfrm>
            <a:off x="370205" y="1484868"/>
            <a:ext cx="3952627" cy="2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4-10-31 at 07.17.12">
            <a:hlinkClick r:id="" action="ppaction://media"/>
            <a:extLst>
              <a:ext uri="{FF2B5EF4-FFF2-40B4-BE49-F238E27FC236}">
                <a16:creationId xmlns:a16="http://schemas.microsoft.com/office/drawing/2014/main" id="{4F352AEE-CFB9-D88F-3002-283C37C48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6890" y="1329509"/>
            <a:ext cx="3986319" cy="296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89193-683A-87AE-F632-46981B43D5DC}"/>
              </a:ext>
            </a:extLst>
          </p:cNvPr>
          <p:cNvSpPr txBox="1"/>
          <p:nvPr/>
        </p:nvSpPr>
        <p:spPr>
          <a:xfrm>
            <a:off x="4620751" y="4286232"/>
            <a:ext cx="378081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Normais na Superfície</a:t>
            </a: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descobrir o vetor normal em um ponto na superfície de uma esfera, basta subtrair esse ponto do centro da esfera: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69" name="Google Shape;369;p43" descr="{&quot;font&quot;:{&quot;size&quot;:12,&quot;color&quot;:&quot;#000000&quot;,&quot;family&quot;:&quot;Arial&quot;},&quot;type&quot;:&quot;$$&quot;,&quot;id&quot;:&quot;6&quot;,&quot;backgroundColor&quot;:&quot;#FFFFFF&quot;,&quot;backgroundColorModified&quot;:null,&quot;aid&quot;:null,&quot;code&quot;:&quot;$$\\vec{\\mathbf{N}}=\\left(\\mathbf{P}-\\mathbf{C}\\right)$$&quot;,&quot;ts&quot;:1635163493138,&quot;cs&quot;:&quot;Mj3rkUB39QwiFfu9Sgr6cQ==&quot;,&quot;size&quot;:{&quot;width&quot;:107.33333333333333,&quot;height&quot;:22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63" y="1779487"/>
            <a:ext cx="1975475" cy="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2676875"/>
            <a:ext cx="44386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Esfera exibindo valores das normais</a:t>
            </a:r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Neste exemplo, os valores das normais (x,y,z) foram mapeados para as cores na superfície (r,b,g).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3B861A1-56CC-17E4-22DF-CEEC7067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31" y="1732914"/>
            <a:ext cx="6538338" cy="36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E12929-29D2-79A8-3322-0C426F11F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6806"/>
              </p:ext>
            </p:extLst>
          </p:nvPr>
        </p:nvGraphicFramePr>
        <p:xfrm>
          <a:off x="479370" y="778772"/>
          <a:ext cx="8133704" cy="3931632"/>
        </p:xfrm>
        <a:graphic>
          <a:graphicData uri="http://schemas.openxmlformats.org/drawingml/2006/table">
            <a:tbl>
              <a:tblPr firstRow="1" bandRow="1">
                <a:tableStyleId>{A8555C19-C3CE-40DF-9406-78DCFAF73910}</a:tableStyleId>
              </a:tblPr>
              <a:tblGrid>
                <a:gridCol w="4066852">
                  <a:extLst>
                    <a:ext uri="{9D8B030D-6E8A-4147-A177-3AD203B41FA5}">
                      <a16:colId xmlns:a16="http://schemas.microsoft.com/office/drawing/2014/main" val="3768903422"/>
                    </a:ext>
                  </a:extLst>
                </a:gridCol>
                <a:gridCol w="4066852">
                  <a:extLst>
                    <a:ext uri="{9D8B030D-6E8A-4147-A177-3AD203B41FA5}">
                      <a16:colId xmlns:a16="http://schemas.microsoft.com/office/drawing/2014/main" val="3397548625"/>
                    </a:ext>
                  </a:extLst>
                </a:gridCol>
              </a:tblGrid>
              <a:tr h="335844"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GLSL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accent6"/>
                          </a:solidFill>
                        </a:rPr>
                        <a:t>WGSL</a:t>
                      </a:r>
                      <a:endParaRPr lang="pt-BR" sz="1600" b="1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65787"/>
                  </a:ext>
                </a:extLst>
              </a:tr>
              <a:tr h="335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>
                          <a:latin typeface="Arial"/>
                        </a:rPr>
                        <a:t>OpenGL/</a:t>
                      </a:r>
                      <a:r>
                        <a:rPr lang="pt-BR" sz="1600" b="0" i="0" u="none" strike="noStrike" noProof="0" err="1">
                          <a:latin typeface="Arial"/>
                        </a:rPr>
                        <a:t>WebGL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 err="1">
                          <a:latin typeface="Arial"/>
                        </a:rPr>
                        <a:t>WebGPU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365365"/>
                  </a:ext>
                </a:extLst>
              </a:tr>
              <a:tr h="464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 err="1">
                          <a:latin typeface="Arial"/>
                        </a:rPr>
                        <a:t>Tipada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mas com certa flexibilidade.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Linguagem com </a:t>
                      </a:r>
                      <a:r>
                        <a:rPr lang="pt-BR" sz="1400" b="1" i="0" u="none" strike="noStrike" noProof="0">
                          <a:latin typeface="Arial"/>
                        </a:rPr>
                        <a:t>tipagem forte.</a:t>
                      </a:r>
                      <a:endParaRPr lang="pt-BR" sz="1400" b="0" i="0" u="none" strike="noStrike" noProof="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63595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/>
                        <a:t>Tende a ser mais direta, com sintaxes menos rigorosas, mas também menos estruturadas.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Mais modular e estrita quanto à declaração de variáveis e funções.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74334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Amplamente usado em gráficos desktop, dispositivos móveis e web através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Projetado especificamente para ser usado em navegadores modernos e com suporte a multiplataforma.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24725"/>
                  </a:ext>
                </a:extLst>
              </a:tr>
              <a:tr h="313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Mais antigo e largamente usado.</a:t>
                      </a:r>
                      <a:endParaRPr lang="pt-BR" sz="1400"/>
                    </a:p>
                    <a:p>
                      <a:pPr lvl="0">
                        <a:buNone/>
                      </a:pP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Leva em consideração boas práticas de design moderno.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5610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Usado com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que pode ser mais lento ou ter menos controle de hardware moderno.</a:t>
                      </a:r>
                      <a:endParaRPr lang="pt-BR" sz="140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Aproveita as vantagens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WebGPU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oferecendo melhor desempenho e controle de hardware, especialmente em computação paralela.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1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63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>
          <a:extLst>
            <a:ext uri="{FF2B5EF4-FFF2-40B4-BE49-F238E27FC236}">
              <a16:creationId xmlns:a16="http://schemas.microsoft.com/office/drawing/2014/main" id="{24138923-C6F8-CC75-D157-654C9168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>
            <a:extLst>
              <a:ext uri="{FF2B5EF4-FFF2-40B4-BE49-F238E27FC236}">
                <a16:creationId xmlns:a16="http://schemas.microsoft.com/office/drawing/2014/main" id="{295C9F19-EC50-3868-1339-15B1ACDF2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>
            <a:extLst>
              <a:ext uri="{FF2B5EF4-FFF2-40B4-BE49-F238E27FC236}">
                <a16:creationId xmlns:a16="http://schemas.microsoft.com/office/drawing/2014/main" id="{A5EAB042-0A8D-2C9F-F3D9-19A98B7CB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BR" dirty="0"/>
              <a:t>Primeiro: o produto escalar de um vetor por ele mesmo é igual ao quadrado do módulo daquele vetor.</a:t>
            </a:r>
            <a:endParaRPr dirty="0"/>
          </a:p>
        </p:txBody>
      </p:sp>
      <p:sp>
        <p:nvSpPr>
          <p:cNvPr id="395" name="Google Shape;395;p46">
            <a:extLst>
              <a:ext uri="{FF2B5EF4-FFF2-40B4-BE49-F238E27FC236}">
                <a16:creationId xmlns:a16="http://schemas.microsoft.com/office/drawing/2014/main" id="{BFB0D184-9F1F-9BC6-0F0F-224BC2660C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96" name="Google Shape;396;p46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>
            <a:extLst>
              <a:ext uri="{FF2B5EF4-FFF2-40B4-BE49-F238E27FC236}">
                <a16:creationId xmlns:a16="http://schemas.microsoft.com/office/drawing/2014/main" id="{C86D4827-9A32-347E-6F1F-487AE06C883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838977"/>
            <a:ext cx="6502001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>
            <a:extLst>
              <a:ext uri="{FF2B5EF4-FFF2-40B4-BE49-F238E27FC236}">
                <a16:creationId xmlns:a16="http://schemas.microsoft.com/office/drawing/2014/main" id="{AD326124-62BF-A706-9210-26E2C98A62DC}"/>
              </a:ext>
            </a:extLst>
          </p:cNvPr>
          <p:cNvSpPr/>
          <p:nvPr/>
        </p:nvSpPr>
        <p:spPr>
          <a:xfrm>
            <a:off x="4030054" y="791540"/>
            <a:ext cx="24381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58B955-93E1-E71F-3211-1FA5D8C5EEC2}"/>
                  </a:ext>
                </a:extLst>
              </p:cNvPr>
              <p:cNvSpPr txBox="1"/>
              <p:nvPr/>
            </p:nvSpPr>
            <p:spPr>
              <a:xfrm>
                <a:off x="1940511" y="2804779"/>
                <a:ext cx="4715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58B955-93E1-E71F-3211-1FA5D8C5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0511" y="2804779"/>
                <a:ext cx="4715522" cy="430887"/>
              </a:xfrm>
              <a:prstGeom prst="rect">
                <a:avLst/>
              </a:prstGeom>
              <a:blipFill>
                <a:blip r:embed="rId4"/>
                <a:stretch>
                  <a:fillRect t="-5714" r="-2145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763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spcBef>
                <a:spcPts val="1000"/>
              </a:spcBef>
              <a:spcAft>
                <a:spcPts val="1000"/>
              </a:spcAft>
              <a:buSzPts val="2000"/>
              <a:buFont typeface="Arial" panose="020B0604020202020204" pitchFamily="34" charset="0"/>
              <a:buChar char="•"/>
            </a:pPr>
            <a:r>
              <a:rPr lang="en-BR" dirty="0"/>
              <a:t>Segundo: que o valor do coeficiente linear da equação do segundo grau (b) é uma multiplicação por 2, assim podemos colocar em evidência esse fator 2 e simplificar a equação.</a:t>
            </a:r>
            <a:endParaRPr dirty="0"/>
          </a:p>
        </p:txBody>
      </p:sp>
      <p:sp>
        <p:nvSpPr>
          <p:cNvPr id="395" name="Google Shape;39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96" name="Google Shape;396;p46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838977"/>
            <a:ext cx="6502001" cy="3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1456" y="2622381"/>
            <a:ext cx="2420831" cy="275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6"/>
          <p:cNvSpPr/>
          <p:nvPr/>
        </p:nvSpPr>
        <p:spPr>
          <a:xfrm>
            <a:off x="2163851" y="782225"/>
            <a:ext cx="15777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B51542-C204-4BF9-5C23-8C1A25301457}"/>
                  </a:ext>
                </a:extLst>
              </p:cNvPr>
              <p:cNvSpPr txBox="1"/>
              <p:nvPr/>
            </p:nvSpPr>
            <p:spPr>
              <a:xfrm>
                <a:off x="830124" y="3067502"/>
                <a:ext cx="3116565" cy="11079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pt-BR" sz="1800" b="1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t-BR" sz="1800" b="1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-</m:t>
                      </m:r>
                      <m:r>
                        <m:rPr>
                          <m:nor/>
                        </m:rPr>
                        <a:rPr lang="pt-BR" sz="1800" b="1" i="0" smtClean="0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sz="1800" b="1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pt-BR" sz="180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nor/>
                        </m:rPr>
                        <a:rPr lang="pt-BR" sz="1800" b="1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sz="180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1800" b="1">
                          <a:latin typeface="Cambria Math" panose="02040503050406030204" pitchFamily="18" charset="0"/>
                        </a:rPr>
                        <m:t>C</m:t>
                      </m:r>
                      <m:r>
                        <m:rPr>
                          <m:nor/>
                        </m:rPr>
                        <a:rPr lang="pt-BR" sz="180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b="0" i="0" dirty="0">
                  <a:latin typeface="Cambria Math" panose="02040503050406030204" pitchFamily="18" charset="0"/>
                </a:endParaRPr>
              </a:p>
              <a:p>
                <a:endParaRPr lang="pt-BR" sz="1800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b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m:rPr>
                          <m:nor/>
                        </m:rPr>
                        <a:rPr lang="pt-BR" sz="1800" b="0" i="0" smtClean="0">
                          <a:latin typeface="Cambria Math" panose="02040503050406030204" pitchFamily="18" charset="0"/>
                        </a:rPr>
                        <m:t>h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5B51542-C204-4BF9-5C23-8C1A253014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124" y="3067502"/>
                <a:ext cx="3116565" cy="1107996"/>
              </a:xfrm>
              <a:prstGeom prst="rect">
                <a:avLst/>
              </a:prstGeom>
              <a:blipFill>
                <a:blip r:embed="rId5"/>
                <a:stretch>
                  <a:fillRect t="-1136" b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Face frontal e traseira</a:t>
            </a:r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raios lançados podem intersectar as superfícies dos objetos pelo lado interno ou externo, para obter a direção basta fazer uma operação de produto escalar dos vetores.</a:t>
            </a:r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996" y="2011050"/>
            <a:ext cx="4286551" cy="33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Antialiasing &amp; Luz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noProof="0"/>
              <a:t>Artefatos podem surgir nas bordas dos objetos na imagem. Vamos fazer um </a:t>
            </a:r>
            <a:r>
              <a:rPr lang="pt-BR" noProof="0" err="1"/>
              <a:t>antialising</a:t>
            </a:r>
            <a:r>
              <a:rPr lang="pt-BR" noProof="0"/>
              <a:t> para reduzir esse problema.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sp>
        <p:nvSpPr>
          <p:cNvPr id="57" name="Google Shape;57;p9"/>
          <p:cNvSpPr txBox="1"/>
          <p:nvPr/>
        </p:nvSpPr>
        <p:spPr>
          <a:xfrm>
            <a:off x="390550" y="4558100"/>
            <a:ext cx="641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Vamos lançar vários raios por pixel?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747C9331-5F25-B340-F842-87239F1A5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7605" y="1767125"/>
            <a:ext cx="3235263" cy="2614683"/>
          </a:xfrm>
          <a:prstGeom prst="rect">
            <a:avLst/>
          </a:prstGeom>
        </p:spPr>
      </p:pic>
      <p:pic>
        <p:nvPicPr>
          <p:cNvPr id="4" name="Google Shape;124;p17" descr="A blue and green squares&#10;&#10;Description automatically generated">
            <a:extLst>
              <a:ext uri="{FF2B5EF4-FFF2-40B4-BE49-F238E27FC236}">
                <a16:creationId xmlns:a16="http://schemas.microsoft.com/office/drawing/2014/main" id="{40C5A3FB-2E97-D8BD-E246-E037ADECED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-108" r="49825" b="-111"/>
          <a:stretch/>
        </p:blipFill>
        <p:spPr>
          <a:xfrm>
            <a:off x="1125681" y="1768243"/>
            <a:ext cx="2990082" cy="2598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8E8DC-27A0-8475-4426-66A87B1C924B}"/>
              </a:ext>
            </a:extLst>
          </p:cNvPr>
          <p:cNvSpPr txBox="1"/>
          <p:nvPr/>
        </p:nvSpPr>
        <p:spPr>
          <a:xfrm>
            <a:off x="5003868" y="4378559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Gerador de Números Aleatórios</a:t>
            </a:r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90548" y="739247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Precisamos de uma rotina que gere números reais aleatórios na faixa: 0 ≤ </a:t>
            </a:r>
            <a:r>
              <a:rPr lang="pt-BR" sz="1600" dirty="0" err="1"/>
              <a:t>r</a:t>
            </a:r>
            <a:r>
              <a:rPr lang="pt-BR" sz="1600" dirty="0"/>
              <a:t> &lt; 1</a:t>
            </a:r>
          </a:p>
          <a:p>
            <a:pPr marL="0" lvl="0" indent="0" algn="l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indent="0"/>
            <a:r>
              <a:rPr lang="pt-BR" sz="1600" dirty="0"/>
              <a:t>Além disso, precisamos de um gerador de números que gere um ponto aleatório dentro de um retângulo 2D.</a:t>
            </a:r>
          </a:p>
          <a:p>
            <a:pPr marL="0" indent="0"/>
            <a:endParaRPr lang="pt-BR" sz="1600" dirty="0"/>
          </a:p>
          <a:p>
            <a:pPr marL="0" indent="0"/>
            <a:r>
              <a:rPr lang="pt-BR" sz="1600" dirty="0"/>
              <a:t>O WGSL (nenhuma linguagem de GPU) não possui uma função de números aleatórios de forma nativa. Assim temos de fazer uma. </a:t>
            </a:r>
          </a:p>
          <a:p>
            <a:pPr marL="0" indent="0"/>
            <a:endParaRPr lang="pt-BR" sz="2400" noProof="0"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2" name="Picture 1" descr="python - How can I set a minimum distance constraint for generating points  with numpy.random.rand? - Stack Overflow">
            <a:extLst>
              <a:ext uri="{FF2B5EF4-FFF2-40B4-BE49-F238E27FC236}">
                <a16:creationId xmlns:a16="http://schemas.microsoft.com/office/drawing/2014/main" id="{08789AE4-D9CA-84F7-A30B-8F29EE72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" y="2730807"/>
            <a:ext cx="2922787" cy="2761801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Várias amostras por pixel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Vamos lançar vários raios por pixel e depois fazer uma média.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0" y="1272565"/>
            <a:ext cx="3419735" cy="2503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D105C-12F2-A1C3-6C0B-2F59F40FB367}"/>
              </a:ext>
            </a:extLst>
          </p:cNvPr>
          <p:cNvSpPr/>
          <p:nvPr/>
        </p:nvSpPr>
        <p:spPr>
          <a:xfrm>
            <a:off x="625382" y="4109348"/>
            <a:ext cx="5939133" cy="10792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EEC85-8B2F-2D06-18B0-40F16AA187E5}"/>
              </a:ext>
            </a:extLst>
          </p:cNvPr>
          <p:cNvSpPr txBox="1"/>
          <p:nvPr/>
        </p:nvSpPr>
        <p:spPr>
          <a:xfrm>
            <a:off x="640104" y="4142754"/>
            <a:ext cx="7685476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: 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ptr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vec2f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vec2f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),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));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EB0DA-A5BA-805C-627F-30160FC5E6F0}"/>
              </a:ext>
            </a:extLst>
          </p:cNvPr>
          <p:cNvSpPr txBox="1"/>
          <p:nvPr/>
        </p:nvSpPr>
        <p:spPr>
          <a:xfrm>
            <a:off x="640104" y="4860950"/>
            <a:ext cx="75541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8F40"/>
                </a:solidFill>
                <a:latin typeface="Menlo"/>
              </a:rPr>
              <a:t>var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uv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(fragCoord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+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&amp;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rng_state))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/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(rez);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pic>
        <p:nvPicPr>
          <p:cNvPr id="9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4BA55FB9-4539-049C-B2EB-AFA0F8529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9101" y="1340071"/>
            <a:ext cx="3027550" cy="2434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B53DA3-F1E3-604C-8DA0-6D51A5C138DA}"/>
              </a:ext>
            </a:extLst>
          </p:cNvPr>
          <p:cNvSpPr txBox="1"/>
          <p:nvPr/>
        </p:nvSpPr>
        <p:spPr>
          <a:xfrm>
            <a:off x="5066198" y="3774031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Fonte </a:t>
            </a:r>
            <a:r>
              <a:rPr lang="en-US" sz="900" err="1"/>
              <a:t>animação</a:t>
            </a:r>
            <a:r>
              <a:rPr lang="en-US" sz="900"/>
              <a:t>: </a:t>
            </a:r>
            <a:r>
              <a:rPr lang="en-US" sz="900">
                <a:hlinkClick r:id="rId7"/>
              </a:rPr>
              <a:t>link</a:t>
            </a:r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Antes e depois do Antialiasing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96" y="1034251"/>
            <a:ext cx="6568209" cy="309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891ED-11E4-95BA-F308-47F23350E26D}"/>
              </a:ext>
            </a:extLst>
          </p:cNvPr>
          <p:cNvSpPr txBox="1"/>
          <p:nvPr/>
        </p:nvSpPr>
        <p:spPr>
          <a:xfrm>
            <a:off x="990476" y="4314476"/>
            <a:ext cx="74486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>
                <a:latin typeface="Verdana"/>
                <a:cs typeface="Segoe UI"/>
              </a:rPr>
              <a:t>Somente </a:t>
            </a:r>
            <a:r>
              <a:rPr lang="pt-BR" sz="2000" noProof="0" err="1">
                <a:latin typeface="Verdana"/>
                <a:cs typeface="Segoe UI"/>
              </a:rPr>
              <a:t>anti-aliasing</a:t>
            </a:r>
            <a:r>
              <a:rPr lang="pt-BR" sz="2000" noProof="0">
                <a:latin typeface="Verdana"/>
                <a:cs typeface="Segoe UI"/>
              </a:rPr>
              <a:t>?​</a:t>
            </a:r>
          </a:p>
          <a:p>
            <a:r>
              <a:rPr lang="pt-BR" sz="2000" noProof="0">
                <a:latin typeface="Verdana"/>
                <a:cs typeface="Segoe UI"/>
              </a:rPr>
              <a:t>Gabarito do projeto: </a:t>
            </a:r>
            <a:r>
              <a:rPr lang="pt-BR" sz="2000" u="sng" noProof="0">
                <a:solidFill>
                  <a:srgbClr val="0000FF"/>
                </a:solidFill>
                <a:latin typeface="Verdana"/>
                <a:cs typeface="Segoe UI"/>
                <a:hlinkClick r:id="rId4"/>
              </a:rPr>
              <a:t>https://gubebra.itch.io/raytracing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Materiais difusos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350" dirty="0">
                <a:latin typeface="Arial"/>
                <a:ea typeface="Arial"/>
                <a:cs typeface="Arial"/>
                <a:sym typeface="Arial"/>
              </a:rPr>
              <a:t>Os raios de luz que refletem em uma superfície difusa tem uma distribuição de sua direção definida com uma certa aleatoriedade. </a:t>
            </a:r>
            <a:endParaRPr sz="17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50" y="2604302"/>
            <a:ext cx="3941337" cy="21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sun ray&#10;&#10;Description automatically generated">
            <a:extLst>
              <a:ext uri="{FF2B5EF4-FFF2-40B4-BE49-F238E27FC236}">
                <a16:creationId xmlns:a16="http://schemas.microsoft.com/office/drawing/2014/main" id="{97F36950-A70C-4B9A-F68D-36F03A73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34" y="2532479"/>
            <a:ext cx="2743200" cy="204711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Reflexão Lambertiana</a:t>
            </a:r>
            <a:endParaRPr sz="265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2" name="Picture 1" descr="A drawing of a diagram&#10;&#10;Description automatically generated">
            <a:extLst>
              <a:ext uri="{FF2B5EF4-FFF2-40B4-BE49-F238E27FC236}">
                <a16:creationId xmlns:a16="http://schemas.microsoft.com/office/drawing/2014/main" id="{B0B0301C-106A-6A1B-8FC5-282F9B42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4" y="965245"/>
            <a:ext cx="3713926" cy="3975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271F8-9BA9-BED6-907A-C9399F223F83}"/>
              </a:ext>
            </a:extLst>
          </p:cNvPr>
          <p:cNvSpPr txBox="1"/>
          <p:nvPr/>
        </p:nvSpPr>
        <p:spPr>
          <a:xfrm>
            <a:off x="582386" y="5008469"/>
            <a:ext cx="462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Normalize(Normal + </a:t>
            </a:r>
            <a:r>
              <a:rPr lang="en-US" b="1" err="1"/>
              <a:t>RandomInSphere</a:t>
            </a:r>
            <a:r>
              <a:rPr lang="en-US" b="1"/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AE042-B905-5C58-0EF1-AABA0AB85547}"/>
              </a:ext>
            </a:extLst>
          </p:cNvPr>
          <p:cNvSpPr txBox="1"/>
          <p:nvPr/>
        </p:nvSpPr>
        <p:spPr>
          <a:xfrm>
            <a:off x="4647278" y="1231944"/>
            <a:ext cx="4306222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noProof="0">
                <a:solidFill>
                  <a:srgbClr val="222222"/>
                </a:solidFill>
              </a:rPr>
              <a:t>Lambertian distribution:</a:t>
            </a:r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A distribuição dispersa os raios refletidos de maneira proporcional a cos(𝜙)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𝜙 é o ângulo entre o raio refletido e a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Isso significa que um raio refletido tem maior probabilidade de dispersar em uma direção próxima à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Há menor probabilidade de dispersar em direções afastadas da normal</a:t>
            </a:r>
            <a:endParaRPr lang="pt-BR" sz="1800" noProof="0"/>
          </a:p>
          <a:p>
            <a:endParaRPr lang="pt-BR" sz="1800" noProof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E6C125-08DB-CB9A-2401-AB3B1655CC47}"/>
              </a:ext>
            </a:extLst>
          </p:cNvPr>
          <p:cNvSpPr/>
          <p:nvPr/>
        </p:nvSpPr>
        <p:spPr>
          <a:xfrm>
            <a:off x="299957" y="1283262"/>
            <a:ext cx="6465600" cy="16787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Reflexão </a:t>
            </a:r>
            <a:r>
              <a:rPr lang="pt-BR" sz="2650" noProof="0" err="1"/>
              <a:t>Lambertiana</a:t>
            </a:r>
            <a:endParaRPr lang="pt-BR" sz="2650" noProof="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119725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C5E1-4D38-4032-51D9-ACC0E1B06DCD}"/>
              </a:ext>
            </a:extLst>
          </p:cNvPr>
          <p:cNvSpPr txBox="1"/>
          <p:nvPr/>
        </p:nvSpPr>
        <p:spPr>
          <a:xfrm>
            <a:off x="283360" y="1280710"/>
            <a:ext cx="6343967" cy="1851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rng_next_vec3_in_unit_sphere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(state: ptr&lt;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a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59C2FF"/>
                </a:solidFill>
                <a:latin typeface="Menlo"/>
              </a:rPr>
              <a:t>PI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sqrt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x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cos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y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sin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(x, y, z);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CD359-FC0C-C23D-94B0-FDA15F1B6EDD}"/>
              </a:ext>
            </a:extLst>
          </p:cNvPr>
          <p:cNvSpPr txBox="1"/>
          <p:nvPr/>
        </p:nvSpPr>
        <p:spPr>
          <a:xfrm>
            <a:off x="205731" y="868319"/>
            <a:ext cx="5743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/>
              <a:t>Função </a:t>
            </a:r>
            <a:r>
              <a:rPr lang="pt-BR" sz="1600" b="1" noProof="0" err="1"/>
              <a:t>random</a:t>
            </a:r>
            <a:r>
              <a:rPr lang="pt-BR" sz="1600" b="1" noProof="0"/>
              <a:t>: Ponto em uma esfera</a:t>
            </a:r>
          </a:p>
        </p:txBody>
      </p:sp>
      <p:pic>
        <p:nvPicPr>
          <p:cNvPr id="2" name="Picture 1" descr="Random Sampling inside a Sphere – Six Degrees of Freedom – Kevin Chin's Blog">
            <a:extLst>
              <a:ext uri="{FF2B5EF4-FFF2-40B4-BE49-F238E27FC236}">
                <a16:creationId xmlns:a16="http://schemas.microsoft.com/office/drawing/2014/main" id="{1EE8EA81-6F07-4BBB-5170-0AC4537F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5" y="3180043"/>
            <a:ext cx="3707913" cy="21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8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A0A13A-8D5B-CC09-C2E0-5C1D4CBD1C39}"/>
              </a:ext>
            </a:extLst>
          </p:cNvPr>
          <p:cNvSpPr/>
          <p:nvPr/>
        </p:nvSpPr>
        <p:spPr>
          <a:xfrm>
            <a:off x="320632" y="981667"/>
            <a:ext cx="2287331" cy="989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 - Exemplos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BCEAB-362C-7010-6118-EECE8003749D}"/>
              </a:ext>
            </a:extLst>
          </p:cNvPr>
          <p:cNvSpPr txBox="1"/>
          <p:nvPr/>
        </p:nvSpPr>
        <p:spPr>
          <a:xfrm>
            <a:off x="325235" y="987058"/>
            <a:ext cx="2143987" cy="978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foo(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 </a:t>
            </a:r>
            <a:r>
              <a:rPr lang="en-US" noProof="1">
                <a:solidFill>
                  <a:schemeClr val="bg1"/>
                </a:solidFill>
              </a:rPr>
              <a:t>uv,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k)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k +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C5957-276C-CAEE-D2CA-22AF73F992C9}"/>
              </a:ext>
            </a:extLst>
          </p:cNvPr>
          <p:cNvSpPr/>
          <p:nvPr/>
        </p:nvSpPr>
        <p:spPr>
          <a:xfrm>
            <a:off x="3005647" y="993610"/>
            <a:ext cx="2958450" cy="965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C6E4C-8C5F-CC66-6DD0-9B6046FBD7B1}"/>
              </a:ext>
            </a:extLst>
          </p:cNvPr>
          <p:cNvSpPr txBox="1"/>
          <p:nvPr/>
        </p:nvSpPr>
        <p:spPr>
          <a:xfrm>
            <a:off x="3010249" y="975039"/>
            <a:ext cx="29589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vec2f</a:t>
            </a:r>
            <a:r>
              <a:rPr lang="en-US" noProof="1">
                <a:solidFill>
                  <a:schemeClr val="bg1"/>
                </a:solidFill>
              </a:rPr>
              <a:t>, k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f32</a:t>
            </a:r>
            <a:r>
              <a:rPr lang="en-US" noProof="1">
                <a:solidFill>
                  <a:schemeClr val="bg1"/>
                </a:solidFill>
              </a:rPr>
              <a:t>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k +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A7671-A6B0-8F73-270C-83671310C4D3}"/>
              </a:ext>
            </a:extLst>
          </p:cNvPr>
          <p:cNvSpPr/>
          <p:nvPr/>
        </p:nvSpPr>
        <p:spPr>
          <a:xfrm>
            <a:off x="308410" y="2120100"/>
            <a:ext cx="2287331" cy="11695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D5B34-831F-8678-E52E-E79FBEB16662}"/>
              </a:ext>
            </a:extLst>
          </p:cNvPr>
          <p:cNvSpPr txBox="1"/>
          <p:nvPr/>
        </p:nvSpPr>
        <p:spPr>
          <a:xfrm>
            <a:off x="313016" y="2149459"/>
            <a:ext cx="227581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foo(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 </a:t>
            </a:r>
            <a:r>
              <a:rPr lang="en-US" noProof="1">
                <a:solidFill>
                  <a:schemeClr val="bg1"/>
                </a:solidFill>
              </a:rPr>
              <a:t>uv,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k)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o =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 + k;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o;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39966-78D9-7F34-DF51-1EDA827D2A02}"/>
              </a:ext>
            </a:extLst>
          </p:cNvPr>
          <p:cNvSpPr/>
          <p:nvPr/>
        </p:nvSpPr>
        <p:spPr>
          <a:xfrm>
            <a:off x="2968751" y="2144021"/>
            <a:ext cx="2982418" cy="1169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1EE73-5486-BDB6-36A2-7AFCB9E8B12A}"/>
              </a:ext>
            </a:extLst>
          </p:cNvPr>
          <p:cNvSpPr txBox="1"/>
          <p:nvPr/>
        </p:nvSpPr>
        <p:spPr>
          <a:xfrm>
            <a:off x="2973351" y="2113469"/>
            <a:ext cx="295891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vec2f</a:t>
            </a:r>
            <a:r>
              <a:rPr lang="en-US" noProof="1">
                <a:solidFill>
                  <a:schemeClr val="bg1"/>
                </a:solidFill>
              </a:rPr>
              <a:t>, k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f32</a:t>
            </a:r>
            <a:r>
              <a:rPr lang="en-US" noProof="1">
                <a:solidFill>
                  <a:schemeClr val="bg1"/>
                </a:solidFill>
              </a:rPr>
              <a:t>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var </a:t>
            </a:r>
            <a:r>
              <a:rPr lang="en-US" noProof="1">
                <a:solidFill>
                  <a:schemeClr val="bg1"/>
                </a:solidFill>
              </a:rPr>
              <a:t>o =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 + k;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o;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E7CEE-E941-23EA-C7E3-162D6CFD8D37}"/>
              </a:ext>
            </a:extLst>
          </p:cNvPr>
          <p:cNvSpPr txBox="1"/>
          <p:nvPr/>
        </p:nvSpPr>
        <p:spPr>
          <a:xfrm>
            <a:off x="264293" y="340129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noProof="0"/>
              <a:t>Ponteiros</a:t>
            </a:r>
            <a:r>
              <a:rPr lang="en-US" b="1"/>
              <a:t> (Pointers):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6A046-AE64-9FA9-AD0A-C2849DF9DCE0}"/>
              </a:ext>
            </a:extLst>
          </p:cNvPr>
          <p:cNvSpPr txBox="1"/>
          <p:nvPr/>
        </p:nvSpPr>
        <p:spPr>
          <a:xfrm>
            <a:off x="228265" y="68082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5">
                    <a:lumMod val="76000"/>
                  </a:schemeClr>
                </a:solidFill>
              </a:rPr>
              <a:t>GLSL</a:t>
            </a:r>
            <a:endParaRPr lang="en-US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5CDF1-ED75-86FA-1805-E4055E337F78}"/>
              </a:ext>
            </a:extLst>
          </p:cNvPr>
          <p:cNvSpPr txBox="1"/>
          <p:nvPr/>
        </p:nvSpPr>
        <p:spPr>
          <a:xfrm>
            <a:off x="2972603" y="66880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C000"/>
                </a:solidFill>
              </a:rPr>
              <a:t>WGSL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2F9B27-32B5-580F-9FF2-D2F1476F62DE}"/>
              </a:ext>
            </a:extLst>
          </p:cNvPr>
          <p:cNvSpPr txBox="1"/>
          <p:nvPr/>
        </p:nvSpPr>
        <p:spPr>
          <a:xfrm>
            <a:off x="264035" y="368880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noProof="0">
                <a:solidFill>
                  <a:schemeClr val="accent5">
                    <a:lumMod val="76000"/>
                  </a:schemeClr>
                </a:solidFill>
              </a:rPr>
              <a:t>GLSL não suporta</a:t>
            </a:r>
            <a:endParaRPr lang="pt-BR" noProof="0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6B9EF2-A882-3E5B-EC91-D7C135DE8768}"/>
              </a:ext>
            </a:extLst>
          </p:cNvPr>
          <p:cNvSpPr txBox="1"/>
          <p:nvPr/>
        </p:nvSpPr>
        <p:spPr>
          <a:xfrm>
            <a:off x="2851893" y="368880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C000"/>
                </a:solidFill>
              </a:rPr>
              <a:t>WGSL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27C670-392A-FE97-F36B-88797A8F3601}"/>
              </a:ext>
            </a:extLst>
          </p:cNvPr>
          <p:cNvSpPr/>
          <p:nvPr/>
        </p:nvSpPr>
        <p:spPr>
          <a:xfrm>
            <a:off x="2848042" y="3985005"/>
            <a:ext cx="3198134" cy="14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55F1CA-6439-5E7A-28EA-7647E086888B}"/>
              </a:ext>
            </a:extLst>
          </p:cNvPr>
          <p:cNvSpPr txBox="1"/>
          <p:nvPr/>
        </p:nvSpPr>
        <p:spPr>
          <a:xfrm>
            <a:off x="2852640" y="3978371"/>
            <a:ext cx="32705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foo(uv: ptr&lt;function, vec2f&gt;)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  <a:p>
            <a:endParaRPr lang="en-US" noProof="1">
              <a:solidFill>
                <a:schemeClr val="bg1"/>
              </a:solidFill>
            </a:endParaRPr>
          </a:p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foo</a:t>
            </a:r>
            <a:r>
              <a:rPr lang="en-US" noProof="1">
                <a:solidFill>
                  <a:schemeClr val="bg1"/>
                </a:solidFill>
              </a:rPr>
              <a:t>(&amp;uv);</a:t>
            </a:r>
          </a:p>
        </p:txBody>
      </p:sp>
    </p:spTree>
    <p:extLst>
      <p:ext uri="{BB962C8B-B14F-4D97-AF65-F5344CB8AC3E}">
        <p14:creationId xmlns:p14="http://schemas.microsoft.com/office/powerpoint/2010/main" val="3467413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Parece que tem algo estranho.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390548" y="1873980"/>
            <a:ext cx="4105800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Deveria Acontecer</a:t>
            </a:r>
            <a:endParaRPr dirty="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332680"/>
            <a:ext cx="4105916" cy="23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496" y="920028"/>
            <a:ext cx="3301491" cy="18570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5147496" y="452512"/>
            <a:ext cx="3301404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Mas Acontece</a:t>
            </a:r>
            <a:endParaRPr dirty="0"/>
          </a:p>
        </p:txBody>
      </p:sp>
      <p:sp>
        <p:nvSpPr>
          <p:cNvPr id="179" name="Google Shape;179;p23"/>
          <p:cNvSpPr txBox="1"/>
          <p:nvPr/>
        </p:nvSpPr>
        <p:spPr>
          <a:xfrm>
            <a:off x="695100" y="4841683"/>
            <a:ext cx="7753800" cy="104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35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Shadow Acne - Os raios intersectam diretamente com a própria geometria.</a:t>
            </a:r>
            <a:endParaRPr sz="135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35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ou seja, um 𝑡=0.0001 de inicio de raio resolve! </a:t>
            </a:r>
            <a:endParaRPr sz="135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A7A2D-408F-57F1-048A-DA75DDEC5C09}"/>
              </a:ext>
            </a:extLst>
          </p:cNvPr>
          <p:cNvSpPr txBox="1"/>
          <p:nvPr/>
        </p:nvSpPr>
        <p:spPr>
          <a:xfrm>
            <a:off x="5114927" y="2796253"/>
            <a:ext cx="3301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/>
              <a:t>ou</a:t>
            </a:r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792565-E39E-8521-04FA-3353FC6F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97" y="3086564"/>
            <a:ext cx="3301491" cy="185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Exemplo (10 amostras)</a:t>
            </a:r>
            <a:endParaRPr dirty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C4C80-2C2C-EFAD-667D-43033A3F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6"/>
            <a:ext cx="8274922" cy="46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Exemplo (100 amostras)</a:t>
            </a:r>
            <a:endParaRPr dirty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52760FC-4AB0-2BB9-E19D-A8B9FB83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7"/>
            <a:ext cx="8274922" cy="46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19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Projeto </a:t>
            </a:r>
            <a:r>
              <a:rPr lang="pt-BR" sz="2650" noProof="0" err="1"/>
              <a:t>Raytracer</a:t>
            </a:r>
            <a:endParaRPr lang="pt-BR" sz="2650" noProof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8D89E-4279-71C5-3E9B-FADEE57B205A}"/>
              </a:ext>
            </a:extLst>
          </p:cNvPr>
          <p:cNvSpPr txBox="1"/>
          <p:nvPr/>
        </p:nvSpPr>
        <p:spPr>
          <a:xfrm>
            <a:off x="264021" y="1431315"/>
            <a:ext cx="674848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3"/>
              </a:rPr>
              <a:t>https://github.com/Gustavobb/raytracing-wgsl-template</a:t>
            </a:r>
            <a:r>
              <a:rPr lang="en-US" sz="1600" dirty="0"/>
              <a:t> - Fazer um fork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E13E7-FA94-0F43-87E0-A7AC580208E9}"/>
              </a:ext>
            </a:extLst>
          </p:cNvPr>
          <p:cNvSpPr txBox="1"/>
          <p:nvPr/>
        </p:nvSpPr>
        <p:spPr>
          <a:xfrm>
            <a:off x="236246" y="1036646"/>
            <a:ext cx="3174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/>
              <a:t>Rubrica/Dicas/Código</a:t>
            </a:r>
          </a:p>
        </p:txBody>
      </p:sp>
    </p:spTree>
    <p:extLst>
      <p:ext uri="{BB962C8B-B14F-4D97-AF65-F5344CB8AC3E}">
        <p14:creationId xmlns:p14="http://schemas.microsoft.com/office/powerpoint/2010/main" val="42403133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 dirty="0"/>
              <a:t>Projeto </a:t>
            </a:r>
            <a:r>
              <a:rPr lang="pt-BR" sz="2650" noProof="0" dirty="0" err="1"/>
              <a:t>Raytracer</a:t>
            </a:r>
            <a:endParaRPr lang="pt-BR" sz="2650" noProof="0" dirty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734886" y="639888"/>
            <a:ext cx="3114714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noProof="0" dirty="0"/>
              <a:t>Se você fizer:</a:t>
            </a:r>
            <a:endParaRPr lang="pt-BR" noProof="0" dirty="0"/>
          </a:p>
          <a:p>
            <a:endParaRPr lang="pt-BR" noProof="0" dirty="0"/>
          </a:p>
          <a:p>
            <a:endParaRPr lang="pt-BR" sz="900" noProof="0" dirty="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pt-BR" noProof="0" dirty="0"/>
          </a:p>
          <a:p>
            <a:endParaRPr lang="pt-BR" sz="1600" noProof="0" dirty="0"/>
          </a:p>
          <a:p>
            <a:pPr marL="285750" indent="-285750">
              <a:buAutoNum type="arabicPeriod"/>
            </a:pPr>
            <a:endParaRPr lang="pt-BR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76A19F9-8F5E-1BD4-BDA8-6F3602F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269" b="5586"/>
          <a:stretch/>
        </p:blipFill>
        <p:spPr>
          <a:xfrm>
            <a:off x="744707" y="939309"/>
            <a:ext cx="4436675" cy="202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E2BA-1024-90CD-FD0D-B34E967E8AC5}"/>
              </a:ext>
            </a:extLst>
          </p:cNvPr>
          <p:cNvSpPr txBox="1"/>
          <p:nvPr/>
        </p:nvSpPr>
        <p:spPr>
          <a:xfrm>
            <a:off x="734661" y="3096625"/>
            <a:ext cx="6482293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noProof="0" dirty="0"/>
              <a:t>Com a aula de hoje, você chega (cena "Basic"):</a:t>
            </a:r>
          </a:p>
          <a:p>
            <a:endParaRPr lang="pt-BR" noProof="0" dirty="0"/>
          </a:p>
          <a:p>
            <a:endParaRPr lang="pt-BR" sz="900" noProof="0" dirty="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pt-BR" noProof="0" dirty="0"/>
          </a:p>
          <a:p>
            <a:endParaRPr lang="pt-BR" sz="1600" noProof="0" dirty="0"/>
          </a:p>
          <a:p>
            <a:pPr marL="285750" indent="-285750">
              <a:buAutoNum type="arabicPeriod"/>
            </a:pPr>
            <a:endParaRPr lang="pt-BR" noProof="0" dirty="0"/>
          </a:p>
        </p:txBody>
      </p:sp>
      <p:pic>
        <p:nvPicPr>
          <p:cNvPr id="3" name="Picture 2" descr="A red ball on a gray surface&#10;&#10;Description automatically generated">
            <a:extLst>
              <a:ext uri="{FF2B5EF4-FFF2-40B4-BE49-F238E27FC236}">
                <a16:creationId xmlns:a16="http://schemas.microsoft.com/office/drawing/2014/main" id="{C6BA36AF-A9D0-2FEA-C224-D43603B1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7" y="3527502"/>
            <a:ext cx="2048025" cy="20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8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/>
              <a:t>Proxima aula</a:t>
            </a:r>
            <a:endParaRPr lang="en-US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239027" y="749287"/>
            <a:ext cx="6014907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/>
              <a:t>Gamma space vs linear space</a:t>
            </a:r>
          </a:p>
          <a:p>
            <a:pPr marL="285750" indent="-285750">
              <a:buFont typeface="Calibri,Sans-Serif"/>
              <a:buChar char="-"/>
            </a:pPr>
            <a:r>
              <a:rPr lang="en-US" sz="3200"/>
              <a:t>Accumulate frames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Metallic/Specular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Emissive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Dielectric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Defocus</a:t>
            </a:r>
          </a:p>
          <a:p>
            <a:endParaRPr lang="en-US" sz="900">
              <a:solidFill>
                <a:srgbClr val="F2F2F2"/>
              </a:solidFill>
              <a:latin typeface="Menlo"/>
            </a:endParaRPr>
          </a:p>
          <a:p>
            <a:endParaRPr lang="en-US"/>
          </a:p>
          <a:p>
            <a:endParaRPr lang="en-US" sz="1600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48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714375"/>
            <a:ext cx="8428232" cy="4772026"/>
          </a:xfrm>
        </p:spPr>
        <p:txBody>
          <a:bodyPr>
            <a:normAutofit/>
          </a:bodyPr>
          <a:lstStyle/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Propósito Geral</a:t>
            </a:r>
            <a:r>
              <a:rPr lang="pt-BR" sz="1500" noProof="0" dirty="0"/>
              <a:t>: Realiza operações computacionais diretamente na GPU, como física, simulação, processamento de dados, etc., sem precisar gerar gráficos.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Independente de Pipeline Gráfico</a:t>
            </a:r>
            <a:r>
              <a:rPr lang="pt-BR" sz="1500" noProof="0" dirty="0"/>
              <a:t>: Desvinculado ao pipeline gráfico tradicional (</a:t>
            </a:r>
            <a:r>
              <a:rPr lang="pt-BR" sz="1500" noProof="0" dirty="0" err="1"/>
              <a:t>vertex</a:t>
            </a:r>
            <a:r>
              <a:rPr lang="pt-BR" sz="1500" noProof="0" dirty="0"/>
              <a:t>/</a:t>
            </a:r>
            <a:r>
              <a:rPr lang="pt-BR" sz="1500" noProof="0" dirty="0" err="1"/>
              <a:t>fragment</a:t>
            </a:r>
            <a:r>
              <a:rPr lang="pt-BR" sz="1500" noProof="0" dirty="0"/>
              <a:t> </a:t>
            </a:r>
            <a:r>
              <a:rPr lang="pt-BR" sz="1500" noProof="0" dirty="0" err="1"/>
              <a:t>shaders</a:t>
            </a:r>
            <a:r>
              <a:rPr lang="pt-BR" sz="1500" noProof="0" dirty="0"/>
              <a:t>), sendo independentemente da renderização.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Grupos de Trabalho (Workgroups)</a:t>
            </a:r>
            <a:r>
              <a:rPr lang="pt-BR" sz="1500" noProof="0" dirty="0"/>
              <a:t>: Divide a tarefa em grupos de trabalho para distribuir a carga computacional de forma eficiente entre os núcleos da GPU.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Entrada/Saída de Dados</a:t>
            </a:r>
            <a:r>
              <a:rPr lang="pt-BR" sz="1500" noProof="0" dirty="0"/>
              <a:t>: Recebe e escreve dados diretamente na memória da GPU (buffers, imagens), podendo manipular grandes volumes de dados.</a:t>
            </a:r>
          </a:p>
          <a:p>
            <a:pPr marL="217488" indent="-217488">
              <a:spcAft>
                <a:spcPts val="600"/>
              </a:spcAft>
              <a:buFont typeface="Arial"/>
              <a:buChar char="•"/>
            </a:pPr>
            <a:r>
              <a:rPr lang="pt-BR" sz="1500" b="1" noProof="0" dirty="0"/>
              <a:t>Aplicações Diversas</a:t>
            </a:r>
            <a:r>
              <a:rPr lang="pt-BR" sz="1500" noProof="0" dirty="0"/>
              <a:t>: Usado para tarefas como física de partículas, inteligência artificial, simulação de fluidos, processamento de imagem, machine learning, etc.</a:t>
            </a: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b="1" noProof="0" dirty="0"/>
              <a:t>Exemplo: </a:t>
            </a:r>
            <a:r>
              <a:rPr lang="pt-BR" sz="1500" noProof="0" dirty="0">
                <a:hlinkClick r:id="rId3"/>
              </a:rPr>
              <a:t>https://gubebra.itch.io/multiple-species-physarum</a:t>
            </a:r>
            <a:endParaRPr lang="pt-BR" sz="1500" noProof="0" dirty="0">
              <a:latin typeface="Calibri"/>
              <a:ea typeface="Calibri"/>
              <a:cs typeface="Calibri"/>
            </a:endParaRP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noProof="0" dirty="0"/>
              <a:t>Simulação de agentes (partículas, objetos)</a:t>
            </a:r>
          </a:p>
          <a:p>
            <a:pPr marL="571500" indent="-342900">
              <a:buFont typeface="Arial,Sans-Serif"/>
              <a:buChar char="•"/>
            </a:pPr>
            <a:endParaRPr lang="pt-BR" sz="1400" noProof="0" dirty="0"/>
          </a:p>
          <a:p>
            <a:pPr marL="228600" indent="0"/>
            <a:r>
              <a:rPr lang="pt-BR" sz="1800" b="1" noProof="0" dirty="0"/>
              <a:t>Resumindo: </a:t>
            </a:r>
            <a:r>
              <a:rPr lang="pt-BR" sz="1800" noProof="0" dirty="0"/>
              <a:t>Mais customizável, maleável, robusto e geral.</a:t>
            </a:r>
          </a:p>
        </p:txBody>
      </p:sp>
    </p:spTree>
    <p:extLst>
      <p:ext uri="{BB962C8B-B14F-4D97-AF65-F5344CB8AC3E}">
        <p14:creationId xmlns:p14="http://schemas.microsoft.com/office/powerpoint/2010/main" val="21088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2" name="Picture 1" descr="A visual guide to the structure of compute shaders : r/Unity3D">
            <a:extLst>
              <a:ext uri="{FF2B5EF4-FFF2-40B4-BE49-F238E27FC236}">
                <a16:creationId xmlns:a16="http://schemas.microsoft.com/office/drawing/2014/main" id="{2977B7F2-35B1-5BF9-1B17-50DD71DB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14" y="736793"/>
            <a:ext cx="5619425" cy="45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3E70F-7457-BF83-E1D7-7C93D7303C43}"/>
              </a:ext>
            </a:extLst>
          </p:cNvPr>
          <p:cNvSpPr/>
          <p:nvPr/>
        </p:nvSpPr>
        <p:spPr>
          <a:xfrm>
            <a:off x="295638" y="1658728"/>
            <a:ext cx="6207453" cy="1384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1C57D-CE28-5CB2-8A56-A62DBE4376B8}"/>
              </a:ext>
            </a:extLst>
          </p:cNvPr>
          <p:cNvSpPr/>
          <p:nvPr/>
        </p:nvSpPr>
        <p:spPr>
          <a:xfrm>
            <a:off x="295500" y="3708000"/>
            <a:ext cx="7753424" cy="365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 em WGSL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580026"/>
          </a:xfrm>
        </p:spPr>
        <p:txBody>
          <a:bodyPr>
            <a:normAutofit/>
          </a:bodyPr>
          <a:lstStyle/>
          <a:p>
            <a:pPr marL="571500" indent="-342900">
              <a:buChar char="•"/>
            </a:pPr>
            <a:endParaRPr lang="en-US" sz="1400"/>
          </a:p>
          <a:p>
            <a:pPr marL="571500" indent="-342900">
              <a:buFont typeface="Arial"/>
              <a:buChar char="•"/>
            </a:pPr>
            <a:endParaRPr lang="en-US"/>
          </a:p>
          <a:p>
            <a:pPr marL="571500" indent="-342900">
              <a:buFont typeface="Arial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65535-9792-838C-1907-454C7482F378}"/>
              </a:ext>
            </a:extLst>
          </p:cNvPr>
          <p:cNvSpPr txBox="1"/>
          <p:nvPr/>
        </p:nvSpPr>
        <p:spPr>
          <a:xfrm>
            <a:off x="296659" y="1658151"/>
            <a:ext cx="620665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rgbClr val="F29668"/>
                </a:solidFill>
                <a:latin typeface="Menlo"/>
              </a:rPr>
              <a:t>const 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THREAD_COUNT = 16;</a:t>
            </a:r>
            <a:endParaRPr lang="en-US" noProof="1">
              <a:solidFill>
                <a:srgbClr val="F29668"/>
              </a:solidFill>
              <a:latin typeface="Menlo"/>
            </a:endParaRPr>
          </a:p>
          <a:p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compute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workgroup_size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(THREAD_COUNT, THREAD_COUNT, </a:t>
            </a:r>
            <a:r>
              <a:rPr lang="en-US" noProof="1">
                <a:solidFill>
                  <a:srgbClr val="D2A6FF"/>
                </a:solidFill>
                <a:latin typeface="Menlo"/>
              </a:rPr>
              <a:t>1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</a:t>
            </a:r>
            <a:endParaRPr lang="en-US" noProof="1"/>
          </a:p>
          <a:p>
            <a:r>
              <a:rPr lang="en-US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noProof="1">
                <a:solidFill>
                  <a:srgbClr val="FFB454"/>
                </a:solidFill>
                <a:latin typeface="Menlo"/>
              </a:rPr>
              <a:t>render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builtin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(global_invocation_id) id : </a:t>
            </a:r>
            <a:r>
              <a:rPr lang="en-US" noProof="1">
                <a:solidFill>
                  <a:srgbClr val="FF8F40"/>
                </a:solidFill>
                <a:latin typeface="Menlo"/>
              </a:rPr>
              <a:t>vec3u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   ...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56A5D-4C59-B8A1-FAEA-A69E810E8F30}"/>
              </a:ext>
            </a:extLst>
          </p:cNvPr>
          <p:cNvSpPr txBox="1"/>
          <p:nvPr/>
        </p:nvSpPr>
        <p:spPr>
          <a:xfrm>
            <a:off x="296659" y="1070945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>
                <a:solidFill>
                  <a:schemeClr val="accent6"/>
                </a:solidFill>
                <a:latin typeface="Verdana"/>
              </a:rPr>
              <a:t>WGSL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35EAC-7F15-4B0E-793A-1DF366509249}"/>
              </a:ext>
            </a:extLst>
          </p:cNvPr>
          <p:cNvSpPr txBox="1"/>
          <p:nvPr/>
        </p:nvSpPr>
        <p:spPr>
          <a:xfrm>
            <a:off x="296520" y="3204107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 err="1">
                <a:solidFill>
                  <a:schemeClr val="accent2">
                    <a:lumMod val="76000"/>
                  </a:schemeClr>
                </a:solidFill>
                <a:latin typeface="Verdana"/>
              </a:rPr>
              <a:t>Js</a:t>
            </a:r>
            <a:endParaRPr lang="en-US" sz="2650">
              <a:solidFill>
                <a:schemeClr val="accent2">
                  <a:lumMod val="76000"/>
                </a:schemeClr>
              </a:solidFill>
              <a:latin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4D113-66AF-2561-FE17-C57C44DADEB0}"/>
              </a:ext>
            </a:extLst>
          </p:cNvPr>
          <p:cNvSpPr txBox="1"/>
          <p:nvPr/>
        </p:nvSpPr>
        <p:spPr>
          <a:xfrm>
            <a:off x="296659" y="3707485"/>
            <a:ext cx="7846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rgbClr val="D2A6FF"/>
                </a:solidFill>
                <a:latin typeface="Menlo"/>
              </a:rPr>
              <a:t>pass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.</a:t>
            </a:r>
            <a:r>
              <a:rPr lang="en-US" noProof="1">
                <a:solidFill>
                  <a:srgbClr val="FFB454"/>
                </a:solidFill>
                <a:latin typeface="Menlo"/>
              </a:rPr>
              <a:t>dispatchWorkgroups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(rez.x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/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THREAD_COUNT, rez.y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/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THREAD_COUNT, </a:t>
            </a:r>
            <a:r>
              <a:rPr lang="en-US" noProof="1">
                <a:solidFill>
                  <a:srgbClr val="D2A6FF"/>
                </a:solidFill>
                <a:latin typeface="Menlo"/>
              </a:rPr>
              <a:t>1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);</a:t>
            </a: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2519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Ray Tracing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/>
              <a:t>Esta parte do curso foi baseada no livro: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rgbClr val="222222"/>
                </a:solidFill>
              </a:rPr>
              <a:t>“Ray Tracing in One Weekend”, por Peter Shirley</a:t>
            </a:r>
            <a:br>
              <a:rPr lang="en-BR" sz="1400">
                <a:solidFill>
                  <a:srgbClr val="222222"/>
                </a:solidFill>
              </a:rPr>
            </a:br>
            <a:r>
              <a:rPr lang="en-BR" sz="1400" b="1">
                <a:solidFill>
                  <a:srgbClr val="222222"/>
                </a:solidFill>
              </a:rPr>
              <a:t>URL (series)</a:t>
            </a:r>
            <a:r>
              <a:rPr lang="en-BR" sz="1400">
                <a:solidFill>
                  <a:srgbClr val="222222"/>
                </a:solidFill>
              </a:rPr>
              <a:t>: </a:t>
            </a:r>
            <a:r>
              <a:rPr lang="en-BR" sz="1400">
                <a:solidFill>
                  <a:srgbClr val="3388AA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https://raytracing.github.io/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3388A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400" y="446219"/>
            <a:ext cx="29718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Ray Tracing – o que é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44645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7488" indent="-217488">
              <a:buFont typeface="Calibri"/>
              <a:buChar char="-"/>
            </a:pPr>
            <a:r>
              <a:rPr lang="pt-BR" sz="1600" b="1" noProof="0"/>
              <a:t>Ray </a:t>
            </a:r>
            <a:r>
              <a:rPr lang="pt-BR" sz="1600" b="1"/>
              <a:t>T</a:t>
            </a:r>
            <a:r>
              <a:rPr lang="pt-BR" sz="1600" b="1" noProof="0" err="1"/>
              <a:t>racing</a:t>
            </a:r>
            <a:r>
              <a:rPr lang="pt-BR" sz="1600" noProof="0"/>
              <a:t> é uma técnica de renderização usada para criar imagens altamente realistas, simulando o comportamento reverso dos raios de luz.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A técnica funciona ao </a:t>
            </a:r>
            <a:r>
              <a:rPr lang="pt-BR" sz="1600" b="1" noProof="0"/>
              <a:t>rastrear fontes de luz</a:t>
            </a:r>
            <a:r>
              <a:rPr lang="pt-BR" sz="1600" noProof="0"/>
              <a:t> partindo de uma câmera e verificando onde esses raios atingem objetos no ambiente.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Cada interação de um raio com uma superfície tem cálculos de </a:t>
            </a:r>
            <a:r>
              <a:rPr lang="pt-BR" sz="1600" b="1" noProof="0"/>
              <a:t>reflexão, refração, sombreamento e sombras</a:t>
            </a:r>
            <a:r>
              <a:rPr lang="pt-BR" sz="1600" noProof="0"/>
              <a:t> com base nas propriedades do material e da iluminação da cena.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Matemática para definir objetos (</a:t>
            </a:r>
            <a:r>
              <a:rPr lang="pt-BR" sz="1600" noProof="0" err="1"/>
              <a:t>ex</a:t>
            </a:r>
            <a:r>
              <a:rPr lang="pt-BR" sz="1600" noProof="0"/>
              <a:t>: geometrias) pode ser complexa.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2" name="Picture 1" descr="Ray Tracing: a tecnologia por trás dos gráficos ultrarrealistas">
            <a:extLst>
              <a:ext uri="{FF2B5EF4-FFF2-40B4-BE49-F238E27FC236}">
                <a16:creationId xmlns:a16="http://schemas.microsoft.com/office/drawing/2014/main" id="{99499EFB-C64D-1146-65D1-6503AE1E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5" y="3114076"/>
            <a:ext cx="4063335" cy="2253963"/>
          </a:xfrm>
          <a:prstGeom prst="rect">
            <a:avLst/>
          </a:prstGeom>
        </p:spPr>
      </p:pic>
      <p:sp>
        <p:nvSpPr>
          <p:cNvPr id="4" name="Google Shape;64;p10">
            <a:extLst>
              <a:ext uri="{FF2B5EF4-FFF2-40B4-BE49-F238E27FC236}">
                <a16:creationId xmlns:a16="http://schemas.microsoft.com/office/drawing/2014/main" id="{E0106044-FFE2-2906-B88A-1561BF492EEF}"/>
              </a:ext>
            </a:extLst>
          </p:cNvPr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6" name="Google Shape;63;p10" descr="A diagram of a light bulb and a light bulb&#10;&#10;Description automatically generated">
            <a:extLst>
              <a:ext uri="{FF2B5EF4-FFF2-40B4-BE49-F238E27FC236}">
                <a16:creationId xmlns:a16="http://schemas.microsoft.com/office/drawing/2014/main" id="{E5C89321-27A5-D1E2-7466-E63B546060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t="2011"/>
          <a:stretch/>
        </p:blipFill>
        <p:spPr>
          <a:xfrm>
            <a:off x="4903162" y="3065540"/>
            <a:ext cx="3761508" cy="2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5615</Words>
  <Application>Microsoft Macintosh PowerPoint</Application>
  <PresentationFormat>On-screen Show (16:10)</PresentationFormat>
  <Paragraphs>785</Paragraphs>
  <Slides>46</Slides>
  <Notes>45</Notes>
  <HiddenSlides>6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Arial</vt:lpstr>
      <vt:lpstr>Arial,Sans-Serif</vt:lpstr>
      <vt:lpstr>Calibri</vt:lpstr>
      <vt:lpstr>Calibri,Sans-Serif</vt:lpstr>
      <vt:lpstr>Cambria Math</vt:lpstr>
      <vt:lpstr>Courier New</vt:lpstr>
      <vt:lpstr>Georgia</vt:lpstr>
      <vt:lpstr>Menlo</vt:lpstr>
      <vt:lpstr>Verdana</vt:lpstr>
      <vt:lpstr>Personalizar design</vt:lpstr>
      <vt:lpstr>PowerPoint Presentation</vt:lpstr>
      <vt:lpstr>WGSL - WebGPU Shading Language</vt:lpstr>
      <vt:lpstr>WGSL vs GLSL</vt:lpstr>
      <vt:lpstr>WGSL vs GLSL - Exemplos</vt:lpstr>
      <vt:lpstr>Compute Shader</vt:lpstr>
      <vt:lpstr>Compute Shader</vt:lpstr>
      <vt:lpstr>Compute Shader em WGSL</vt:lpstr>
      <vt:lpstr>Ray Tracing</vt:lpstr>
      <vt:lpstr>Ray Tracing – o que é</vt:lpstr>
      <vt:lpstr>Alguns Livros Interessantes</vt:lpstr>
      <vt:lpstr>Onde Ray Tracing é usado</vt:lpstr>
      <vt:lpstr>Path Tracer</vt:lpstr>
      <vt:lpstr>Projeto</vt:lpstr>
      <vt:lpstr>Path Tracer</vt:lpstr>
      <vt:lpstr>Desempenho do Algoritmo</vt:lpstr>
      <vt:lpstr>Lançando os Raios na Cena</vt:lpstr>
      <vt:lpstr>Criando câmera</vt:lpstr>
      <vt:lpstr>Criando o raio da câmera</vt:lpstr>
      <vt:lpstr>Raio (half-line / semirreta)</vt:lpstr>
      <vt:lpstr>Fórmula de Bhaskara</vt:lpstr>
      <vt:lpstr>Adicionando uma Esfera</vt:lpstr>
      <vt:lpstr>Adicionando uma Esfera</vt:lpstr>
      <vt:lpstr>Adicionando uma Esfera</vt:lpstr>
      <vt:lpstr>Adicionando uma Esfera</vt:lpstr>
      <vt:lpstr>Adicionando uma Esfera</vt:lpstr>
      <vt:lpstr>Adicionando uma Esfera</vt:lpstr>
      <vt:lpstr>Desenhando a esfera</vt:lpstr>
      <vt:lpstr>Normais na Superfície</vt:lpstr>
      <vt:lpstr>Esfera exibindo valores das normais</vt:lpstr>
      <vt:lpstr>Simplificando o código de intersecção de raios</vt:lpstr>
      <vt:lpstr>Simplificando o código de intersecção de raios</vt:lpstr>
      <vt:lpstr>Face frontal e traseira</vt:lpstr>
      <vt:lpstr>Antialiasing &amp; Luz</vt:lpstr>
      <vt:lpstr>Gerador de Números Aleatórios</vt:lpstr>
      <vt:lpstr>Várias amostras por pixel</vt:lpstr>
      <vt:lpstr>Antes e depois do Antialiasing</vt:lpstr>
      <vt:lpstr>Materiais difusos</vt:lpstr>
      <vt:lpstr>Reflexão Lambertiana</vt:lpstr>
      <vt:lpstr>Reflexão Lambertiana</vt:lpstr>
      <vt:lpstr>Resultado</vt:lpstr>
      <vt:lpstr>Exemplo (10 amostras)</vt:lpstr>
      <vt:lpstr>Exemplo (100 amostras)</vt:lpstr>
      <vt:lpstr>Projeto Raytracer</vt:lpstr>
      <vt:lpstr>Projeto Raytracer</vt:lpstr>
      <vt:lpstr>Proxima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73</cp:revision>
  <cp:lastPrinted>2023-05-17T19:10:18Z</cp:lastPrinted>
  <dcterms:modified xsi:type="dcterms:W3CDTF">2025-10-19T22:46:11Z</dcterms:modified>
</cp:coreProperties>
</file>